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315" r:id="rId3"/>
    <p:sldId id="351" r:id="rId4"/>
    <p:sldId id="341" r:id="rId5"/>
    <p:sldId id="338" r:id="rId6"/>
    <p:sldId id="353" r:id="rId7"/>
    <p:sldId id="357" r:id="rId8"/>
    <p:sldId id="358" r:id="rId9"/>
    <p:sldId id="319" r:id="rId10"/>
    <p:sldId id="343" r:id="rId11"/>
    <p:sldId id="342" r:id="rId12"/>
    <p:sldId id="320" r:id="rId13"/>
    <p:sldId id="354" r:id="rId14"/>
    <p:sldId id="344" r:id="rId15"/>
    <p:sldId id="345" r:id="rId16"/>
    <p:sldId id="355" r:id="rId17"/>
    <p:sldId id="346" r:id="rId18"/>
    <p:sldId id="323" r:id="rId19"/>
    <p:sldId id="324" r:id="rId20"/>
    <p:sldId id="325" r:id="rId21"/>
    <p:sldId id="326" r:id="rId22"/>
    <p:sldId id="333" r:id="rId23"/>
    <p:sldId id="334" r:id="rId24"/>
    <p:sldId id="327" r:id="rId25"/>
    <p:sldId id="328" r:id="rId26"/>
    <p:sldId id="329" r:id="rId27"/>
    <p:sldId id="332" r:id="rId28"/>
    <p:sldId id="330" r:id="rId29"/>
    <p:sldId id="347" r:id="rId30"/>
    <p:sldId id="348" r:id="rId31"/>
    <p:sldId id="335" r:id="rId32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202AE"/>
    <a:srgbClr val="0000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697" autoAdjust="0"/>
  </p:normalViewPr>
  <p:slideViewPr>
    <p:cSldViewPr snapToGrid="0">
      <p:cViewPr varScale="1">
        <p:scale>
          <a:sx n="81" d="100"/>
          <a:sy n="81" d="100"/>
        </p:scale>
        <p:origin x="-1488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608E348B-0501-4E37-B73A-3C118EE245A6}" type="datetimeFigureOut">
              <a:rPr lang="en-US" smtClean="0"/>
              <a:t>4/22/2012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AE968F0A-10D5-440F-9785-C28CBFDA2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9787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968F0A-10D5-440F-9785-C28CBFDA2C0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586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968F0A-10D5-440F-9785-C28CBFDA2C0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5860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DC098E-BEA9-4ACB-BCA2-7F129B3178A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9093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E271BC-B677-4B45-A2F5-BACBBD79C39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5193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E271BC-B677-4B45-A2F5-BACBBD79C39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9802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E271BC-B677-4B45-A2F5-BACBBD79C39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071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968F0A-10D5-440F-9785-C28CBFDA2C04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7471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968F0A-10D5-440F-9785-C28CBFDA2C04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747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37170-6503-4EEA-A611-7B55B9C21373}" type="datetime1">
              <a:rPr lang="en-US" smtClean="0"/>
              <a:t>4/22/2012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FC318-38CE-4050-BD44-C7421DB60D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8080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EA14-5E32-40D5-A4CC-EE2F7C996130}" type="datetime1">
              <a:rPr lang="en-US" smtClean="0"/>
              <a:t>4/22/2012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FC318-38CE-4050-BD44-C7421DB60D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272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CF8D2-0C4A-4981-A363-6F1DD0C7EF84}" type="datetime1">
              <a:rPr lang="en-US" smtClean="0"/>
              <a:t>4/22/2012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FC318-38CE-4050-BD44-C7421DB60D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46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3BCC5-66B4-41EF-B9AB-73E6BC4C89C7}" type="datetime1">
              <a:rPr lang="en-US" smtClean="0"/>
              <a:t>4/22/2012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FC318-38CE-4050-BD44-C7421DB60D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080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C3DEA-3523-481F-8797-8FA0DC1A5588}" type="datetime1">
              <a:rPr lang="en-US" smtClean="0"/>
              <a:t>4/22/2012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FC318-38CE-4050-BD44-C7421DB60D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282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D79D7-9685-47A8-A13C-C17474330202}" type="datetime1">
              <a:rPr lang="en-US" smtClean="0"/>
              <a:t>4/22/2012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FC318-38CE-4050-BD44-C7421DB60D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683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E228B-7C76-4321-BF2A-0D6C8630AD5D}" type="datetime1">
              <a:rPr lang="en-US" smtClean="0"/>
              <a:t>4/22/2012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FC318-38CE-4050-BD44-C7421DB60D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220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3D546-07A2-4E12-B523-BFAD48B29DD5}" type="datetime1">
              <a:rPr lang="en-US" smtClean="0"/>
              <a:t>4/22/2012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FC318-38CE-4050-BD44-C7421DB60D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827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B1CA6-E8AE-4743-97E0-052B84888CDB}" type="datetime1">
              <a:rPr lang="en-US" smtClean="0"/>
              <a:t>4/22/2012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FC318-38CE-4050-BD44-C7421DB60D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222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34A6C-399D-4F44-B6EE-151E32C26B0B}" type="datetime1">
              <a:rPr lang="en-US" smtClean="0"/>
              <a:t>4/22/2012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FC318-38CE-4050-BD44-C7421DB60D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463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CD24F-D120-4819-87EB-3D89E7D58413}" type="datetime1">
              <a:rPr lang="en-US" smtClean="0"/>
              <a:t>4/22/2012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FC318-38CE-4050-BD44-C7421DB60D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264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D9E797-35E6-4261-9551-D719172B88F2}" type="datetime1">
              <a:rPr lang="en-US" smtClean="0"/>
              <a:t>4/22/2012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FFC318-38CE-4050-BD44-C7421DB60D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306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685800" y="15240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Impact of high-power stress on dynamic ON-resistance of </a:t>
            </a:r>
            <a:br>
              <a:rPr lang="en-US" b="1" dirty="0" smtClean="0">
                <a:solidFill>
                  <a:srgbClr val="C00000"/>
                </a:solidFill>
              </a:rPr>
            </a:br>
            <a:r>
              <a:rPr lang="en-US" b="1" dirty="0" smtClean="0">
                <a:solidFill>
                  <a:srgbClr val="C00000"/>
                </a:solidFill>
              </a:rPr>
              <a:t>high-voltage </a:t>
            </a:r>
            <a:r>
              <a:rPr lang="en-US" b="1" dirty="0" err="1" smtClean="0">
                <a:solidFill>
                  <a:srgbClr val="C00000"/>
                </a:solidFill>
              </a:rPr>
              <a:t>GaN</a:t>
            </a:r>
            <a:r>
              <a:rPr lang="en-US" b="1" dirty="0" smtClean="0">
                <a:solidFill>
                  <a:srgbClr val="C00000"/>
                </a:solidFill>
              </a:rPr>
              <a:t> HEMTs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553039" y="3726730"/>
            <a:ext cx="8153400" cy="17526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  <a:cs typeface="Arial" charset="0"/>
              </a:rPr>
              <a:t>Donghyun Jin and </a:t>
            </a:r>
            <a:r>
              <a:rPr lang="en-US" dirty="0" err="1" smtClean="0">
                <a:solidFill>
                  <a:schemeClr val="tx1"/>
                </a:solidFill>
                <a:cs typeface="Arial" charset="0"/>
              </a:rPr>
              <a:t>Jesús</a:t>
            </a:r>
            <a:r>
              <a:rPr lang="en-US" dirty="0" smtClean="0">
                <a:solidFill>
                  <a:schemeClr val="tx1"/>
                </a:solidFill>
                <a:cs typeface="Arial" charset="0"/>
              </a:rPr>
              <a:t> A. del Alamo</a:t>
            </a:r>
          </a:p>
          <a:p>
            <a:r>
              <a:rPr lang="en-US" altLang="ko-KR" sz="2800" i="1" dirty="0" smtClean="0">
                <a:solidFill>
                  <a:schemeClr val="tx1"/>
                </a:solidFill>
                <a:ea typeface="굴림" pitchFamily="50" charset="-127"/>
                <a:cs typeface="Arial" charset="0"/>
              </a:rPr>
              <a:t>Microsystems Technology Laboratory</a:t>
            </a:r>
          </a:p>
          <a:p>
            <a:endParaRPr lang="en-US" sz="2800" dirty="0"/>
          </a:p>
        </p:txBody>
      </p:sp>
      <p:pic>
        <p:nvPicPr>
          <p:cNvPr id="9" name="Picture 8" descr="s4_r_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67000" y="4800600"/>
            <a:ext cx="3962400" cy="930188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914400" y="5997723"/>
            <a:ext cx="561807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dirty="0" smtClean="0">
                <a:ea typeface="굴림" pitchFamily="50" charset="-127"/>
                <a:cs typeface="Arial" charset="0"/>
              </a:rPr>
              <a:t>Acknowledgement: ARPA-E ADEPT, SRC, DRIFT MURI</a:t>
            </a:r>
            <a:endParaRPr lang="en-US" sz="2000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FC318-38CE-4050-BD44-C7421DB60D9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417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Dynamic R</a:t>
            </a:r>
            <a:r>
              <a:rPr lang="en-US" b="1" baseline="-25000" dirty="0" smtClean="0">
                <a:solidFill>
                  <a:srgbClr val="C00000"/>
                </a:solidFill>
              </a:rPr>
              <a:t>ON</a:t>
            </a:r>
            <a:r>
              <a:rPr lang="en-US" b="1" dirty="0" smtClean="0">
                <a:solidFill>
                  <a:srgbClr val="C00000"/>
                </a:solidFill>
              </a:rPr>
              <a:t> measurement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FC318-38CE-4050-BD44-C7421DB60D92}" type="slidenum">
              <a:rPr lang="en-US" smtClean="0"/>
              <a:t>10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838200" y="1371600"/>
            <a:ext cx="708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/>
              <a:t>New methodology for R</a:t>
            </a:r>
            <a:r>
              <a:rPr lang="en-US" sz="2400" baseline="-25000" dirty="0" smtClean="0"/>
              <a:t>ON</a:t>
            </a:r>
            <a:r>
              <a:rPr lang="en-US" sz="2400" dirty="0" smtClean="0"/>
              <a:t> transient measurement </a:t>
            </a:r>
            <a:br>
              <a:rPr lang="en-US" sz="2400" dirty="0" smtClean="0"/>
            </a:br>
            <a:r>
              <a:rPr lang="en-US" sz="2400" dirty="0" smtClean="0">
                <a:solidFill>
                  <a:srgbClr val="FF0000"/>
                </a:solidFill>
              </a:rPr>
              <a:t>from 200 ns to any arbitrary length of time</a:t>
            </a:r>
          </a:p>
        </p:txBody>
      </p:sp>
      <p:sp>
        <p:nvSpPr>
          <p:cNvPr id="3" name="Rectangle 2"/>
          <p:cNvSpPr/>
          <p:nvPr/>
        </p:nvSpPr>
        <p:spPr>
          <a:xfrm>
            <a:off x="1229521" y="2167598"/>
            <a:ext cx="64088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alibri" pitchFamily="34" charset="0"/>
              <a:buChar char="‒"/>
            </a:pPr>
            <a:r>
              <a:rPr lang="en-US" sz="2000" dirty="0" err="1"/>
              <a:t>Auriga</a:t>
            </a:r>
            <a:r>
              <a:rPr lang="en-US" sz="2000" dirty="0"/>
              <a:t> AU4750 pulsed-IV for R</a:t>
            </a:r>
            <a:r>
              <a:rPr lang="en-US" sz="2000" baseline="-25000" dirty="0"/>
              <a:t>ON</a:t>
            </a:r>
            <a:r>
              <a:rPr lang="en-US" sz="2000" dirty="0"/>
              <a:t>(200 ns </a:t>
            </a:r>
            <a:r>
              <a:rPr lang="en-US" sz="2000" dirty="0">
                <a:cs typeface="Times New Roman"/>
              </a:rPr>
              <a:t>≤ t ≤</a:t>
            </a:r>
            <a:r>
              <a:rPr lang="en-US" sz="2000" dirty="0"/>
              <a:t> 3 </a:t>
            </a:r>
            <a:r>
              <a:rPr lang="en-US" sz="2000" dirty="0" err="1"/>
              <a:t>ms</a:t>
            </a:r>
            <a:r>
              <a:rPr lang="en-US" sz="2000" dirty="0"/>
              <a:t>) + </a:t>
            </a:r>
            <a:br>
              <a:rPr lang="en-US" sz="2000" dirty="0"/>
            </a:br>
            <a:r>
              <a:rPr lang="en-US" sz="2000" dirty="0"/>
              <a:t>Agilent B1500A SDA for R</a:t>
            </a:r>
            <a:r>
              <a:rPr lang="en-US" sz="2000" baseline="-25000" dirty="0"/>
              <a:t>ON</a:t>
            </a:r>
            <a:r>
              <a:rPr lang="en-US" sz="2000" dirty="0"/>
              <a:t>(3ms &lt; </a:t>
            </a:r>
            <a:r>
              <a:rPr lang="en-US" sz="2000" dirty="0" smtClean="0"/>
              <a:t>t 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43874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Dynamic R</a:t>
            </a:r>
            <a:r>
              <a:rPr lang="en-US" b="1" baseline="-25000" dirty="0" smtClean="0">
                <a:solidFill>
                  <a:srgbClr val="C00000"/>
                </a:solidFill>
              </a:rPr>
              <a:t>ON</a:t>
            </a:r>
            <a:r>
              <a:rPr lang="en-US" b="1" dirty="0" smtClean="0">
                <a:solidFill>
                  <a:srgbClr val="C00000"/>
                </a:solidFill>
              </a:rPr>
              <a:t> measurement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FC318-38CE-4050-BD44-C7421DB60D92}" type="slidenum">
              <a:rPr lang="en-US" smtClean="0"/>
              <a:t>11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838200" y="1371600"/>
            <a:ext cx="708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/>
              <a:t>New methodology for R</a:t>
            </a:r>
            <a:r>
              <a:rPr lang="en-US" sz="2400" baseline="-25000" dirty="0" smtClean="0"/>
              <a:t>ON</a:t>
            </a:r>
            <a:r>
              <a:rPr lang="en-US" sz="2400" dirty="0" smtClean="0"/>
              <a:t> transient measurement </a:t>
            </a:r>
            <a:br>
              <a:rPr lang="en-US" sz="2400" dirty="0" smtClean="0"/>
            </a:br>
            <a:r>
              <a:rPr lang="en-US" sz="2400" dirty="0" smtClean="0">
                <a:solidFill>
                  <a:srgbClr val="FF0000"/>
                </a:solidFill>
              </a:rPr>
              <a:t>from 200 ns to any arbitrary length of time</a:t>
            </a:r>
          </a:p>
        </p:txBody>
      </p:sp>
      <p:sp>
        <p:nvSpPr>
          <p:cNvPr id="3" name="Rectangle 2"/>
          <p:cNvSpPr/>
          <p:nvPr/>
        </p:nvSpPr>
        <p:spPr>
          <a:xfrm>
            <a:off x="1229521" y="2167598"/>
            <a:ext cx="64088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alibri" pitchFamily="34" charset="0"/>
              <a:buChar char="‒"/>
            </a:pPr>
            <a:r>
              <a:rPr lang="en-US" sz="2000" dirty="0" err="1"/>
              <a:t>Auriga</a:t>
            </a:r>
            <a:r>
              <a:rPr lang="en-US" sz="2000" dirty="0"/>
              <a:t> AU4750 pulsed-IV for R</a:t>
            </a:r>
            <a:r>
              <a:rPr lang="en-US" sz="2000" baseline="-25000" dirty="0"/>
              <a:t>ON</a:t>
            </a:r>
            <a:r>
              <a:rPr lang="en-US" sz="2000" dirty="0"/>
              <a:t>(200 ns </a:t>
            </a:r>
            <a:r>
              <a:rPr lang="en-US" sz="2000" dirty="0">
                <a:cs typeface="Times New Roman"/>
              </a:rPr>
              <a:t>≤ t ≤</a:t>
            </a:r>
            <a:r>
              <a:rPr lang="en-US" sz="2000" dirty="0"/>
              <a:t> 3 </a:t>
            </a:r>
            <a:r>
              <a:rPr lang="en-US" sz="2000" dirty="0" err="1"/>
              <a:t>ms</a:t>
            </a:r>
            <a:r>
              <a:rPr lang="en-US" sz="2000" dirty="0"/>
              <a:t>) + </a:t>
            </a:r>
            <a:br>
              <a:rPr lang="en-US" sz="2000" dirty="0"/>
            </a:br>
            <a:r>
              <a:rPr lang="en-US" sz="2000" dirty="0"/>
              <a:t>Agilent B1500A SDA for R</a:t>
            </a:r>
            <a:r>
              <a:rPr lang="en-US" sz="2000" baseline="-25000" dirty="0"/>
              <a:t>ON</a:t>
            </a:r>
            <a:r>
              <a:rPr lang="en-US" sz="2000" dirty="0"/>
              <a:t>(3ms &lt; </a:t>
            </a:r>
            <a:r>
              <a:rPr lang="en-US" sz="2000" dirty="0" smtClean="0"/>
              <a:t>t )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838200" y="2971800"/>
            <a:ext cx="59999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400" dirty="0"/>
              <a:t>Dynamic R</a:t>
            </a:r>
            <a:r>
              <a:rPr lang="en-US" sz="2400" baseline="-25000" dirty="0"/>
              <a:t>ON</a:t>
            </a:r>
            <a:r>
              <a:rPr lang="en-US" sz="2400" dirty="0"/>
              <a:t> measurement from pulsed-IV  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689290"/>
            <a:ext cx="4729104" cy="2863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471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Dynamic R</a:t>
            </a:r>
            <a:r>
              <a:rPr lang="en-US" b="1" baseline="-25000" dirty="0" smtClean="0">
                <a:solidFill>
                  <a:srgbClr val="C00000"/>
                </a:solidFill>
              </a:rPr>
              <a:t>ON</a:t>
            </a:r>
            <a:r>
              <a:rPr lang="en-US" b="1" dirty="0" smtClean="0">
                <a:solidFill>
                  <a:srgbClr val="C00000"/>
                </a:solidFill>
              </a:rPr>
              <a:t> measurement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FC318-38CE-4050-BD44-C7421DB60D92}" type="slidenum">
              <a:rPr lang="en-US" smtClean="0"/>
              <a:t>12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838200" y="1371600"/>
            <a:ext cx="708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/>
              <a:t>New methodology for R</a:t>
            </a:r>
            <a:r>
              <a:rPr lang="en-US" sz="2400" baseline="-25000" dirty="0" smtClean="0"/>
              <a:t>ON</a:t>
            </a:r>
            <a:r>
              <a:rPr lang="en-US" sz="2400" dirty="0" smtClean="0"/>
              <a:t> transient measurement </a:t>
            </a:r>
            <a:br>
              <a:rPr lang="en-US" sz="2400" dirty="0" smtClean="0"/>
            </a:br>
            <a:r>
              <a:rPr lang="en-US" sz="2400" dirty="0" smtClean="0">
                <a:solidFill>
                  <a:srgbClr val="FF0000"/>
                </a:solidFill>
              </a:rPr>
              <a:t>from 200 ns to any arbitrary length of time</a:t>
            </a:r>
          </a:p>
        </p:txBody>
      </p:sp>
      <p:cxnSp>
        <p:nvCxnSpPr>
          <p:cNvPr id="72" name="Straight Arrow Connector 71"/>
          <p:cNvCxnSpPr/>
          <p:nvPr/>
        </p:nvCxnSpPr>
        <p:spPr>
          <a:xfrm flipV="1">
            <a:off x="6576301" y="3790065"/>
            <a:ext cx="0" cy="10668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/>
          <p:nvPr/>
        </p:nvCxnSpPr>
        <p:spPr>
          <a:xfrm>
            <a:off x="6576301" y="4856865"/>
            <a:ext cx="16002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6028993" y="35052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</a:t>
            </a:r>
            <a:r>
              <a:rPr lang="en-US" baseline="-25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DS</a:t>
            </a:r>
            <a:endParaRPr lang="en-US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8" name="Straight Connector 77"/>
          <p:cNvCxnSpPr/>
          <p:nvPr/>
        </p:nvCxnSpPr>
        <p:spPr>
          <a:xfrm>
            <a:off x="6724891" y="3942465"/>
            <a:ext cx="3810" cy="83820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>
            <a:off x="6724891" y="4780665"/>
            <a:ext cx="8001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>
            <a:off x="6804901" y="3942465"/>
            <a:ext cx="381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>
            <a:off x="6793471" y="3942465"/>
            <a:ext cx="0" cy="83820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>
            <a:off x="7185901" y="4616597"/>
            <a:ext cx="762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>
            <a:off x="7185901" y="3942465"/>
            <a:ext cx="0" cy="68580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7262102" y="3942465"/>
            <a:ext cx="381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 flipH="1">
            <a:off x="7262101" y="3942465"/>
            <a:ext cx="1" cy="674132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>
            <a:off x="7643098" y="3942465"/>
            <a:ext cx="0" cy="495697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>
            <a:off x="7643100" y="4427724"/>
            <a:ext cx="76200" cy="4207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7714615" y="3942465"/>
            <a:ext cx="4686" cy="495697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>
            <a:off x="6576301" y="3942465"/>
            <a:ext cx="152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7719301" y="3942465"/>
            <a:ext cx="381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7963437" y="4899203"/>
            <a:ext cx="228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</a:t>
            </a:r>
            <a:endParaRPr lang="en-US" sz="2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5981844" y="3810000"/>
            <a:ext cx="6475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V</a:t>
            </a:r>
            <a:r>
              <a:rPr lang="en-US" sz="1600" baseline="-25000" dirty="0" smtClean="0">
                <a:latin typeface="Arial" pitchFamily="34" charset="0"/>
                <a:cs typeface="Arial" pitchFamily="34" charset="0"/>
              </a:rPr>
              <a:t>DSQ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3" name="Straight Arrow Connector 92"/>
          <p:cNvCxnSpPr/>
          <p:nvPr/>
        </p:nvCxnSpPr>
        <p:spPr>
          <a:xfrm flipV="1">
            <a:off x="6571616" y="5181600"/>
            <a:ext cx="0" cy="10668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/>
          <p:cNvCxnSpPr/>
          <p:nvPr/>
        </p:nvCxnSpPr>
        <p:spPr>
          <a:xfrm>
            <a:off x="6571616" y="5695235"/>
            <a:ext cx="1604804" cy="6231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/>
          <p:cNvSpPr txBox="1"/>
          <p:nvPr/>
        </p:nvSpPr>
        <p:spPr>
          <a:xfrm>
            <a:off x="6002489" y="4994512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</a:t>
            </a:r>
            <a:r>
              <a:rPr lang="en-US" baseline="-25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en-US" baseline="-25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</a:t>
            </a:r>
            <a:endParaRPr lang="en-US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6724016" y="5561806"/>
            <a:ext cx="0" cy="445532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6724016" y="5570557"/>
            <a:ext cx="8382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>
            <a:off x="6800216" y="6007338"/>
            <a:ext cx="381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/>
          <p:nvPr/>
        </p:nvCxnSpPr>
        <p:spPr>
          <a:xfrm>
            <a:off x="6800216" y="5567640"/>
            <a:ext cx="7620" cy="43969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>
            <a:off x="7181216" y="5574268"/>
            <a:ext cx="762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>
            <a:off x="7181216" y="5574268"/>
            <a:ext cx="0" cy="43307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>
            <a:off x="7257416" y="6007338"/>
            <a:ext cx="381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>
          <a:xfrm>
            <a:off x="7257416" y="5574268"/>
            <a:ext cx="0" cy="44473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/>
          <p:nvPr/>
        </p:nvCxnSpPr>
        <p:spPr>
          <a:xfrm flipH="1">
            <a:off x="7638413" y="5574268"/>
            <a:ext cx="2" cy="43307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/>
          <p:nvPr/>
        </p:nvCxnSpPr>
        <p:spPr>
          <a:xfrm>
            <a:off x="7638417" y="5574268"/>
            <a:ext cx="761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>
            <a:off x="7714615" y="5574268"/>
            <a:ext cx="0" cy="445532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>
            <a:off x="7714615" y="6007338"/>
            <a:ext cx="381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>
            <a:off x="6571616" y="6000319"/>
            <a:ext cx="152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Rectangle 108"/>
          <p:cNvSpPr/>
          <p:nvPr/>
        </p:nvSpPr>
        <p:spPr>
          <a:xfrm>
            <a:off x="5984168" y="5427915"/>
            <a:ext cx="60785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1 V </a:t>
            </a:r>
            <a:endParaRPr lang="en-US" sz="1600" dirty="0"/>
          </a:p>
        </p:txBody>
      </p:sp>
      <p:sp>
        <p:nvSpPr>
          <p:cNvPr id="110" name="TextBox 109"/>
          <p:cNvSpPr txBox="1"/>
          <p:nvPr/>
        </p:nvSpPr>
        <p:spPr>
          <a:xfrm>
            <a:off x="8001000" y="5290065"/>
            <a:ext cx="228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</a:t>
            </a:r>
            <a:endParaRPr lang="en-US" sz="2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1" name="Straight Connector 110"/>
          <p:cNvCxnSpPr/>
          <p:nvPr/>
        </p:nvCxnSpPr>
        <p:spPr>
          <a:xfrm>
            <a:off x="6477686" y="5578690"/>
            <a:ext cx="9236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TextBox 111"/>
          <p:cNvSpPr txBox="1"/>
          <p:nvPr/>
        </p:nvSpPr>
        <p:spPr>
          <a:xfrm>
            <a:off x="5943600" y="5797034"/>
            <a:ext cx="6949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V</a:t>
            </a:r>
            <a:r>
              <a:rPr lang="en-US" sz="1600" baseline="-25000" dirty="0" smtClean="0">
                <a:latin typeface="Arial" pitchFamily="34" charset="0"/>
                <a:cs typeface="Arial" pitchFamily="34" charset="0"/>
              </a:rPr>
              <a:t>GSQ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3" name="Right Arrow 112"/>
          <p:cNvSpPr/>
          <p:nvPr/>
        </p:nvSpPr>
        <p:spPr>
          <a:xfrm>
            <a:off x="3505199" y="4928559"/>
            <a:ext cx="2268689" cy="405441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378683" y="4267200"/>
            <a:ext cx="27935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70C0"/>
                </a:solidFill>
              </a:rPr>
              <a:t>Synchronous switching of V</a:t>
            </a:r>
            <a:r>
              <a:rPr lang="en-US" sz="2000" baseline="-25000" dirty="0" smtClean="0">
                <a:solidFill>
                  <a:srgbClr val="0070C0"/>
                </a:solidFill>
              </a:rPr>
              <a:t>GS</a:t>
            </a:r>
            <a:r>
              <a:rPr lang="en-US" sz="2000" dirty="0" smtClean="0">
                <a:solidFill>
                  <a:srgbClr val="0070C0"/>
                </a:solidFill>
              </a:rPr>
              <a:t>  and V</a:t>
            </a:r>
            <a:r>
              <a:rPr lang="en-US" sz="2000" baseline="-25000" dirty="0" smtClean="0">
                <a:solidFill>
                  <a:srgbClr val="0070C0"/>
                </a:solidFill>
              </a:rPr>
              <a:t>DS</a:t>
            </a:r>
            <a:r>
              <a:rPr lang="en-US" sz="2000" dirty="0" smtClean="0">
                <a:solidFill>
                  <a:srgbClr val="0070C0"/>
                </a:solidFill>
              </a:rPr>
              <a:t>   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29521" y="2167598"/>
            <a:ext cx="64088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alibri" pitchFamily="34" charset="0"/>
              <a:buChar char="‒"/>
            </a:pPr>
            <a:r>
              <a:rPr lang="en-US" sz="2000" dirty="0" err="1"/>
              <a:t>Auriga</a:t>
            </a:r>
            <a:r>
              <a:rPr lang="en-US" sz="2000" dirty="0"/>
              <a:t> AU4750 pulsed-IV for R</a:t>
            </a:r>
            <a:r>
              <a:rPr lang="en-US" sz="2000" baseline="-25000" dirty="0"/>
              <a:t>ON</a:t>
            </a:r>
            <a:r>
              <a:rPr lang="en-US" sz="2000" dirty="0"/>
              <a:t>(200 ns </a:t>
            </a:r>
            <a:r>
              <a:rPr lang="en-US" sz="2000" dirty="0">
                <a:cs typeface="Times New Roman"/>
              </a:rPr>
              <a:t>≤ t ≤</a:t>
            </a:r>
            <a:r>
              <a:rPr lang="en-US" sz="2000" dirty="0"/>
              <a:t> 3 </a:t>
            </a:r>
            <a:r>
              <a:rPr lang="en-US" sz="2000" dirty="0" err="1"/>
              <a:t>ms</a:t>
            </a:r>
            <a:r>
              <a:rPr lang="en-US" sz="2000" dirty="0"/>
              <a:t>) + </a:t>
            </a:r>
            <a:br>
              <a:rPr lang="en-US" sz="2000" dirty="0"/>
            </a:br>
            <a:r>
              <a:rPr lang="en-US" sz="2000" dirty="0"/>
              <a:t>Agilent B1500A SDA for R</a:t>
            </a:r>
            <a:r>
              <a:rPr lang="en-US" sz="2000" baseline="-25000" dirty="0"/>
              <a:t>ON</a:t>
            </a:r>
            <a:r>
              <a:rPr lang="en-US" sz="2000" dirty="0"/>
              <a:t>(3ms &lt; </a:t>
            </a:r>
            <a:r>
              <a:rPr lang="en-US" sz="2000" dirty="0" smtClean="0"/>
              <a:t>t )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838200" y="2971800"/>
            <a:ext cx="59999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400" dirty="0"/>
              <a:t>Dynamic R</a:t>
            </a:r>
            <a:r>
              <a:rPr lang="en-US" sz="2400" baseline="-25000" dirty="0"/>
              <a:t>ON</a:t>
            </a:r>
            <a:r>
              <a:rPr lang="en-US" sz="2400" dirty="0"/>
              <a:t> measurement from pulsed-IV  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689290"/>
            <a:ext cx="4729104" cy="2863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977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85" y="2189661"/>
            <a:ext cx="4576340" cy="3329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Dynamic R</a:t>
            </a:r>
            <a:r>
              <a:rPr lang="en-US" b="1" baseline="-25000" dirty="0">
                <a:solidFill>
                  <a:srgbClr val="C00000"/>
                </a:solidFill>
              </a:rPr>
              <a:t>ON</a:t>
            </a:r>
            <a:r>
              <a:rPr lang="en-US" b="1" dirty="0">
                <a:solidFill>
                  <a:srgbClr val="C00000"/>
                </a:solidFill>
              </a:rPr>
              <a:t> measurement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FC318-38CE-4050-BD44-C7421DB60D92}" type="slidenum">
              <a:rPr lang="en-US" smtClean="0"/>
              <a:t>13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11341" y="1371600"/>
            <a:ext cx="49932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R</a:t>
            </a:r>
            <a:r>
              <a:rPr lang="en-US" sz="2400" baseline="-25000" dirty="0" smtClean="0"/>
              <a:t>ON</a:t>
            </a:r>
            <a:r>
              <a:rPr lang="en-US" sz="2400" dirty="0" smtClean="0"/>
              <a:t>(t) from I</a:t>
            </a:r>
            <a:r>
              <a:rPr lang="en-US" sz="2400" baseline="-25000" dirty="0" smtClean="0"/>
              <a:t>D</a:t>
            </a:r>
            <a:r>
              <a:rPr lang="en-US" sz="2400" dirty="0" smtClean="0"/>
              <a:t>(t)-V</a:t>
            </a:r>
            <a:r>
              <a:rPr lang="en-US" sz="2400" baseline="-25000" dirty="0" smtClean="0"/>
              <a:t>DS</a:t>
            </a:r>
            <a:r>
              <a:rPr lang="en-US" sz="2400" dirty="0" smtClean="0"/>
              <a:t> measurements  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900455" y="1981458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Q(V</a:t>
            </a:r>
            <a:r>
              <a:rPr lang="en-US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GSQ</a:t>
            </a:r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= -10 V, V</a:t>
            </a:r>
            <a:r>
              <a:rPr lang="en-US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DSQ</a:t>
            </a:r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= 50 V)   </a:t>
            </a:r>
            <a:endParaRPr lang="en-US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Left-Right Arrow 2"/>
          <p:cNvSpPr/>
          <p:nvPr/>
        </p:nvSpPr>
        <p:spPr>
          <a:xfrm>
            <a:off x="1092742" y="3670870"/>
            <a:ext cx="3098258" cy="434592"/>
          </a:xfrm>
          <a:prstGeom prst="left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419317" y="3658650"/>
            <a:ext cx="2390683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1600" baseline="-25000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200 ns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≤ t ≤ </a:t>
            </a:r>
            <a:r>
              <a:rPr lang="en-US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 </a:t>
            </a:r>
            <a:r>
              <a:rPr lang="en-US" sz="1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ms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) </a:t>
            </a:r>
            <a:br>
              <a:rPr lang="en-US" sz="1600" dirty="0" smtClean="0">
                <a:latin typeface="Arial" pitchFamily="34" charset="0"/>
                <a:cs typeface="Arial" pitchFamily="34" charset="0"/>
              </a:rPr>
            </a:br>
            <a:r>
              <a:rPr lang="en-US" sz="1600" dirty="0" smtClean="0">
                <a:latin typeface="Arial" pitchFamily="34" charset="0"/>
                <a:cs typeface="Arial" pitchFamily="34" charset="0"/>
              </a:rPr>
              <a:t>@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V</a:t>
            </a:r>
            <a:r>
              <a:rPr lang="en-US" sz="1600" baseline="-25000" dirty="0">
                <a:latin typeface="Arial" pitchFamily="34" charset="0"/>
                <a:cs typeface="Arial" pitchFamily="34" charset="0"/>
              </a:rPr>
              <a:t>GS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= 1 V,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V</a:t>
            </a:r>
            <a:r>
              <a:rPr lang="en-US" sz="1600" baseline="-25000" dirty="0" smtClean="0">
                <a:latin typeface="Arial" pitchFamily="34" charset="0"/>
                <a:cs typeface="Arial" pitchFamily="34" charset="0"/>
              </a:rPr>
              <a:t>DS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≤ 1.2 V</a:t>
            </a:r>
          </a:p>
          <a:p>
            <a:pPr algn="ctr"/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1543502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504"/>
          <a:stretch/>
        </p:blipFill>
        <p:spPr bwMode="auto">
          <a:xfrm>
            <a:off x="5109313" y="1981458"/>
            <a:ext cx="3712026" cy="3581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85" y="2189661"/>
            <a:ext cx="4576340" cy="3329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Dynamic R</a:t>
            </a:r>
            <a:r>
              <a:rPr lang="en-US" b="1" baseline="-25000" dirty="0">
                <a:solidFill>
                  <a:srgbClr val="C00000"/>
                </a:solidFill>
              </a:rPr>
              <a:t>ON</a:t>
            </a:r>
            <a:r>
              <a:rPr lang="en-US" b="1" dirty="0">
                <a:solidFill>
                  <a:srgbClr val="C00000"/>
                </a:solidFill>
              </a:rPr>
              <a:t> measurement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FC318-38CE-4050-BD44-C7421DB60D92}" type="slidenum">
              <a:rPr lang="en-US" smtClean="0"/>
              <a:t>14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11341" y="1371600"/>
            <a:ext cx="49932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R</a:t>
            </a:r>
            <a:r>
              <a:rPr lang="en-US" sz="2400" baseline="-25000" dirty="0" smtClean="0"/>
              <a:t>ON</a:t>
            </a:r>
            <a:r>
              <a:rPr lang="en-US" sz="2400" dirty="0" smtClean="0"/>
              <a:t>(t) from I</a:t>
            </a:r>
            <a:r>
              <a:rPr lang="en-US" sz="2400" baseline="-25000" dirty="0" smtClean="0"/>
              <a:t>D</a:t>
            </a:r>
            <a:r>
              <a:rPr lang="en-US" sz="2400" dirty="0" smtClean="0"/>
              <a:t>(t)-V</a:t>
            </a:r>
            <a:r>
              <a:rPr lang="en-US" sz="2400" baseline="-25000" dirty="0" smtClean="0"/>
              <a:t>DS</a:t>
            </a:r>
            <a:r>
              <a:rPr lang="en-US" sz="2400" dirty="0" smtClean="0"/>
              <a:t> measurements  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900455" y="1981458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Q(V</a:t>
            </a:r>
            <a:r>
              <a:rPr lang="en-US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GSQ</a:t>
            </a:r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= -10 V, V</a:t>
            </a:r>
            <a:r>
              <a:rPr lang="en-US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DSQ</a:t>
            </a:r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= 50 V)   </a:t>
            </a:r>
            <a:endParaRPr lang="en-US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4487715" y="3483833"/>
            <a:ext cx="465285" cy="405441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Triangle 12"/>
          <p:cNvSpPr/>
          <p:nvPr/>
        </p:nvSpPr>
        <p:spPr>
          <a:xfrm flipH="1">
            <a:off x="7010400" y="4517551"/>
            <a:ext cx="381002" cy="114300"/>
          </a:xfrm>
          <a:prstGeom prst="rtTriangl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329708" y="4517551"/>
            <a:ext cx="1625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1/R</a:t>
            </a:r>
            <a:r>
              <a:rPr lang="en-US" sz="2000" baseline="-25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29482" y="2243219"/>
            <a:ext cx="2654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(t= 1 </a:t>
            </a:r>
            <a:r>
              <a:rPr lang="en-US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ms</a:t>
            </a:r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) @ V</a:t>
            </a:r>
            <a:r>
              <a:rPr lang="en-US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GS</a:t>
            </a:r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= 1 V </a:t>
            </a:r>
            <a:endParaRPr lang="en-US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85800" y="5791199"/>
            <a:ext cx="81006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Calibri" pitchFamily="34" charset="0"/>
              <a:buChar char="‒"/>
            </a:pPr>
            <a:r>
              <a:rPr lang="en-US" sz="2400" dirty="0" smtClean="0">
                <a:solidFill>
                  <a:srgbClr val="0000FF"/>
                </a:solidFill>
              </a:rPr>
              <a:t>Extract </a:t>
            </a:r>
            <a:r>
              <a:rPr lang="en-US" sz="2400" b="1" dirty="0" smtClean="0">
                <a:solidFill>
                  <a:srgbClr val="0000FF"/>
                </a:solidFill>
              </a:rPr>
              <a:t>R</a:t>
            </a:r>
            <a:r>
              <a:rPr lang="en-US" sz="2400" b="1" baseline="-25000" dirty="0" smtClean="0">
                <a:solidFill>
                  <a:srgbClr val="0000FF"/>
                </a:solidFill>
              </a:rPr>
              <a:t>ON </a:t>
            </a:r>
            <a:r>
              <a:rPr lang="en-US" sz="2400" b="1" dirty="0" smtClean="0">
                <a:solidFill>
                  <a:srgbClr val="0000FF"/>
                </a:solidFill>
              </a:rPr>
              <a:t>transients from 200 </a:t>
            </a:r>
            <a:r>
              <a:rPr lang="en-US" sz="2400" b="1" dirty="0">
                <a:solidFill>
                  <a:srgbClr val="0000FF"/>
                </a:solidFill>
              </a:rPr>
              <a:t>ns </a:t>
            </a:r>
            <a:r>
              <a:rPr lang="en-US" sz="2400" b="1" dirty="0" smtClean="0">
                <a:solidFill>
                  <a:srgbClr val="0000FF"/>
                </a:solidFill>
                <a:cs typeface="Times New Roman"/>
              </a:rPr>
              <a:t>up to </a:t>
            </a:r>
            <a:r>
              <a:rPr lang="en-US" sz="2400" b="1" dirty="0" smtClean="0">
                <a:solidFill>
                  <a:srgbClr val="0000FF"/>
                </a:solidFill>
              </a:rPr>
              <a:t>3 </a:t>
            </a:r>
            <a:r>
              <a:rPr lang="en-US" sz="2400" b="1" dirty="0" err="1" smtClean="0">
                <a:solidFill>
                  <a:srgbClr val="0000FF"/>
                </a:solidFill>
              </a:rPr>
              <a:t>ms</a:t>
            </a:r>
            <a:r>
              <a:rPr lang="en-US" sz="2400" b="1" dirty="0" smtClean="0">
                <a:solidFill>
                  <a:srgbClr val="0000FF"/>
                </a:solidFill>
              </a:rPr>
              <a:t> </a:t>
            </a:r>
            <a:r>
              <a:rPr lang="en-US" sz="2400" dirty="0" smtClean="0">
                <a:solidFill>
                  <a:srgbClr val="0000FF"/>
                </a:solidFill>
              </a:rPr>
              <a:t>in OFF-to-ON</a:t>
            </a: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3" name="Left-Right Arrow 2"/>
          <p:cNvSpPr/>
          <p:nvPr/>
        </p:nvSpPr>
        <p:spPr>
          <a:xfrm>
            <a:off x="1092742" y="3670870"/>
            <a:ext cx="3098258" cy="434592"/>
          </a:xfrm>
          <a:prstGeom prst="left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419317" y="3658650"/>
            <a:ext cx="2390683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1600" baseline="-25000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200 ns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≤ t ≤ </a:t>
            </a:r>
            <a:r>
              <a:rPr lang="en-US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 </a:t>
            </a:r>
            <a:r>
              <a:rPr lang="en-US" sz="1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ms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) </a:t>
            </a:r>
            <a:br>
              <a:rPr lang="en-US" sz="1600" dirty="0" smtClean="0">
                <a:latin typeface="Arial" pitchFamily="34" charset="0"/>
                <a:cs typeface="Arial" pitchFamily="34" charset="0"/>
              </a:rPr>
            </a:br>
            <a:r>
              <a:rPr lang="en-US" sz="1600" dirty="0" smtClean="0">
                <a:latin typeface="Arial" pitchFamily="34" charset="0"/>
                <a:cs typeface="Arial" pitchFamily="34" charset="0"/>
              </a:rPr>
              <a:t>@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V</a:t>
            </a:r>
            <a:r>
              <a:rPr lang="en-US" sz="1600" baseline="-25000" dirty="0">
                <a:latin typeface="Arial" pitchFamily="34" charset="0"/>
                <a:cs typeface="Arial" pitchFamily="34" charset="0"/>
              </a:rPr>
              <a:t>GS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= 1 V,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V</a:t>
            </a:r>
            <a:r>
              <a:rPr lang="en-US" sz="1600" baseline="-25000" dirty="0" smtClean="0">
                <a:latin typeface="Arial" pitchFamily="34" charset="0"/>
                <a:cs typeface="Arial" pitchFamily="34" charset="0"/>
              </a:rPr>
              <a:t>DS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≤ 1.2 V</a:t>
            </a:r>
          </a:p>
          <a:p>
            <a:pPr algn="ctr"/>
            <a:endParaRPr lang="en-US" sz="1600" b="1" dirty="0"/>
          </a:p>
        </p:txBody>
      </p:sp>
      <p:sp>
        <p:nvSpPr>
          <p:cNvPr id="20" name="Rectangle 19"/>
          <p:cNvSpPr/>
          <p:nvPr/>
        </p:nvSpPr>
        <p:spPr>
          <a:xfrm>
            <a:off x="7436866" y="2862922"/>
            <a:ext cx="8819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100 </a:t>
            </a:r>
            <a:r>
              <a:rPr lang="el-GR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μ</a:t>
            </a:r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909252" y="3310019"/>
            <a:ext cx="7537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10 </a:t>
            </a:r>
            <a:r>
              <a:rPr lang="el-GR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μ</a:t>
            </a:r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266837" y="3767219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200 ns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272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Dynamic R</a:t>
            </a:r>
            <a:r>
              <a:rPr lang="en-US" b="1" baseline="-25000" dirty="0" smtClean="0">
                <a:solidFill>
                  <a:srgbClr val="C00000"/>
                </a:solidFill>
              </a:rPr>
              <a:t>ON</a:t>
            </a:r>
            <a:r>
              <a:rPr lang="en-US" b="1" dirty="0" smtClean="0">
                <a:solidFill>
                  <a:srgbClr val="C00000"/>
                </a:solidFill>
              </a:rPr>
              <a:t> measurement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FC318-38CE-4050-BD44-C7421DB60D92}" type="slidenum">
              <a:rPr lang="en-US" smtClean="0"/>
              <a:t>15</a:t>
            </a:fld>
            <a:endParaRPr lang="en-US"/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676400"/>
            <a:ext cx="5616558" cy="4081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Left-Right Arrow 15"/>
          <p:cNvSpPr/>
          <p:nvPr/>
        </p:nvSpPr>
        <p:spPr>
          <a:xfrm>
            <a:off x="2362200" y="1600200"/>
            <a:ext cx="1755478" cy="351541"/>
          </a:xfrm>
          <a:prstGeom prst="left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590800" y="1581090"/>
            <a:ext cx="1295401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Pulsed</a:t>
            </a:r>
            <a:r>
              <a:rPr lang="en-US" sz="2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2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IV</a:t>
            </a:r>
            <a:endParaRPr lang="en-US" sz="20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514600" y="1256596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Q(-5 V, 40 V)</a:t>
            </a:r>
            <a:endParaRPr lang="en-US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>
            <a:off x="6705600" y="5107278"/>
            <a:ext cx="762000" cy="0"/>
          </a:xfrm>
          <a:prstGeom prst="line">
            <a:avLst/>
          </a:prstGeom>
          <a:ln w="25400">
            <a:solidFill>
              <a:srgbClr val="7030A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6705600" y="4659868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lang="en-US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ON_DC</a:t>
            </a:r>
            <a:r>
              <a:rPr lang="en-US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= 3.5 </a:t>
            </a:r>
            <a:r>
              <a:rPr lang="el-GR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Ω∙</a:t>
            </a:r>
            <a:r>
              <a:rPr lang="en-US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mm</a:t>
            </a:r>
            <a:endParaRPr lang="en-US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600" y="1581090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* </a:t>
            </a:r>
            <a:r>
              <a:rPr lang="en-US" dirty="0" smtClean="0">
                <a:solidFill>
                  <a:srgbClr val="C00000"/>
                </a:solidFill>
              </a:rPr>
              <a:t>Virgin </a:t>
            </a:r>
            <a:r>
              <a:rPr lang="en-US" dirty="0" err="1" smtClean="0">
                <a:solidFill>
                  <a:srgbClr val="C00000"/>
                </a:solidFill>
              </a:rPr>
              <a:t>GaN</a:t>
            </a:r>
            <a:r>
              <a:rPr lang="en-US" dirty="0" smtClean="0">
                <a:solidFill>
                  <a:srgbClr val="C00000"/>
                </a:solidFill>
              </a:rPr>
              <a:t>-on-</a:t>
            </a:r>
            <a:r>
              <a:rPr lang="en-US" dirty="0" err="1" smtClean="0">
                <a:solidFill>
                  <a:srgbClr val="C00000"/>
                </a:solidFill>
              </a:rPr>
              <a:t>SiC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>
                <a:solidFill>
                  <a:srgbClr val="C00000"/>
                </a:solidFill>
              </a:rPr>
              <a:t>HEMT sample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427376" y="1992868"/>
            <a:ext cx="17636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200 </a:t>
            </a:r>
            <a:r>
              <a:rPr lang="en-US" dirty="0">
                <a:solidFill>
                  <a:srgbClr val="0070C0"/>
                </a:solidFill>
              </a:rPr>
              <a:t>ns </a:t>
            </a:r>
            <a:r>
              <a:rPr lang="en-US" dirty="0">
                <a:solidFill>
                  <a:srgbClr val="0070C0"/>
                </a:solidFill>
                <a:cs typeface="Times New Roman"/>
              </a:rPr>
              <a:t>≤ t ≤</a:t>
            </a:r>
            <a:r>
              <a:rPr lang="en-US" dirty="0">
                <a:solidFill>
                  <a:srgbClr val="0070C0"/>
                </a:solidFill>
              </a:rPr>
              <a:t> 3 </a:t>
            </a:r>
            <a:r>
              <a:rPr lang="en-US" dirty="0" err="1" smtClean="0">
                <a:solidFill>
                  <a:srgbClr val="0070C0"/>
                </a:solidFill>
              </a:rPr>
              <a:t>ms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441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676400"/>
            <a:ext cx="5616558" cy="4081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Dynamic R</a:t>
            </a:r>
            <a:r>
              <a:rPr lang="en-US" b="1" baseline="-25000" dirty="0" smtClean="0">
                <a:solidFill>
                  <a:srgbClr val="C00000"/>
                </a:solidFill>
              </a:rPr>
              <a:t>ON</a:t>
            </a:r>
            <a:r>
              <a:rPr lang="en-US" b="1" dirty="0" smtClean="0">
                <a:solidFill>
                  <a:srgbClr val="C00000"/>
                </a:solidFill>
              </a:rPr>
              <a:t> measurement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FC318-38CE-4050-BD44-C7421DB60D92}" type="slidenum">
              <a:rPr lang="en-US" smtClean="0"/>
              <a:t>16</a:t>
            </a:fld>
            <a:endParaRPr lang="en-US"/>
          </a:p>
        </p:txBody>
      </p:sp>
      <p:sp>
        <p:nvSpPr>
          <p:cNvPr id="16" name="Left-Right Arrow 15"/>
          <p:cNvSpPr/>
          <p:nvPr/>
        </p:nvSpPr>
        <p:spPr>
          <a:xfrm>
            <a:off x="2362200" y="1600200"/>
            <a:ext cx="1755478" cy="351541"/>
          </a:xfrm>
          <a:prstGeom prst="left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590800" y="1581090"/>
            <a:ext cx="1295401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Pulsed</a:t>
            </a:r>
            <a:r>
              <a:rPr lang="en-US" sz="2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2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IV</a:t>
            </a:r>
            <a:endParaRPr lang="en-US" sz="20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Left-Right Arrow 18"/>
          <p:cNvSpPr/>
          <p:nvPr/>
        </p:nvSpPr>
        <p:spPr>
          <a:xfrm>
            <a:off x="4111922" y="1600200"/>
            <a:ext cx="2593678" cy="351541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495800" y="1334869"/>
            <a:ext cx="18288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Semiconductor Device Analyzer</a:t>
            </a:r>
            <a:endParaRPr lang="en-US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27376" y="1992868"/>
            <a:ext cx="17636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200 </a:t>
            </a:r>
            <a:r>
              <a:rPr lang="en-US" dirty="0">
                <a:solidFill>
                  <a:srgbClr val="0070C0"/>
                </a:solidFill>
              </a:rPr>
              <a:t>ns </a:t>
            </a:r>
            <a:r>
              <a:rPr lang="en-US" dirty="0">
                <a:solidFill>
                  <a:srgbClr val="0070C0"/>
                </a:solidFill>
                <a:cs typeface="Times New Roman"/>
              </a:rPr>
              <a:t>≤ t ≤</a:t>
            </a:r>
            <a:r>
              <a:rPr lang="en-US" dirty="0">
                <a:solidFill>
                  <a:srgbClr val="0070C0"/>
                </a:solidFill>
              </a:rPr>
              <a:t> 3 </a:t>
            </a:r>
            <a:r>
              <a:rPr lang="en-US" dirty="0" err="1" smtClean="0">
                <a:solidFill>
                  <a:srgbClr val="0070C0"/>
                </a:solidFill>
              </a:rPr>
              <a:t>ms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648200" y="2006025"/>
            <a:ext cx="1676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 </a:t>
            </a:r>
            <a:r>
              <a:rPr lang="en-US" sz="1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ms</a:t>
            </a:r>
            <a:r>
              <a:rPr lang="en-US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≤ </a:t>
            </a:r>
            <a:r>
              <a:rPr lang="en-US" sz="1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 ≤ </a:t>
            </a:r>
            <a:r>
              <a:rPr lang="en-US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2.8 </a:t>
            </a:r>
            <a:r>
              <a:rPr lang="en-US" sz="1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hr</a:t>
            </a:r>
            <a:endParaRPr lang="en-US" sz="1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14600" y="1256596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Q(-5 V, 40 V)</a:t>
            </a:r>
            <a:endParaRPr lang="en-US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6705600" y="5107278"/>
            <a:ext cx="762000" cy="0"/>
          </a:xfrm>
          <a:prstGeom prst="line">
            <a:avLst/>
          </a:prstGeom>
          <a:ln w="25400">
            <a:solidFill>
              <a:srgbClr val="7030A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705600" y="4659868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lang="en-US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ON_DC</a:t>
            </a:r>
            <a:r>
              <a:rPr lang="en-US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= 3.5 </a:t>
            </a:r>
            <a:r>
              <a:rPr lang="el-GR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Ω∙</a:t>
            </a:r>
            <a:r>
              <a:rPr lang="en-US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mm</a:t>
            </a:r>
            <a:endParaRPr lang="en-US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28600" y="1581090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* </a:t>
            </a:r>
            <a:r>
              <a:rPr lang="en-US" dirty="0" smtClean="0">
                <a:solidFill>
                  <a:srgbClr val="C00000"/>
                </a:solidFill>
              </a:rPr>
              <a:t>Virgin </a:t>
            </a:r>
            <a:r>
              <a:rPr lang="en-US" dirty="0" err="1" smtClean="0">
                <a:solidFill>
                  <a:srgbClr val="C00000"/>
                </a:solidFill>
              </a:rPr>
              <a:t>GaN</a:t>
            </a:r>
            <a:r>
              <a:rPr lang="en-US" dirty="0" smtClean="0">
                <a:solidFill>
                  <a:srgbClr val="C00000"/>
                </a:solidFill>
              </a:rPr>
              <a:t>-on-</a:t>
            </a:r>
            <a:r>
              <a:rPr lang="en-US" dirty="0" err="1" smtClean="0">
                <a:solidFill>
                  <a:srgbClr val="C00000"/>
                </a:solidFill>
              </a:rPr>
              <a:t>SiC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>
                <a:solidFill>
                  <a:srgbClr val="C00000"/>
                </a:solidFill>
              </a:rPr>
              <a:t>HEMT sample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267200" y="106680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OFF(-</a:t>
            </a:r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 V, 40 V</a:t>
            </a:r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 to ON</a:t>
            </a:r>
            <a:endParaRPr lang="en-US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438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676400"/>
            <a:ext cx="5616558" cy="4081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Dynamic R</a:t>
            </a:r>
            <a:r>
              <a:rPr lang="en-US" b="1" baseline="-25000" dirty="0" smtClean="0">
                <a:solidFill>
                  <a:srgbClr val="C00000"/>
                </a:solidFill>
              </a:rPr>
              <a:t>ON</a:t>
            </a:r>
            <a:r>
              <a:rPr lang="en-US" b="1" dirty="0" smtClean="0">
                <a:solidFill>
                  <a:srgbClr val="C00000"/>
                </a:solidFill>
              </a:rPr>
              <a:t> measurement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FC318-38CE-4050-BD44-C7421DB60D92}" type="slidenum">
              <a:rPr lang="en-US" smtClean="0"/>
              <a:t>17</a:t>
            </a:fld>
            <a:endParaRPr lang="en-US"/>
          </a:p>
        </p:txBody>
      </p:sp>
      <p:sp>
        <p:nvSpPr>
          <p:cNvPr id="16" name="Left-Right Arrow 15"/>
          <p:cNvSpPr/>
          <p:nvPr/>
        </p:nvSpPr>
        <p:spPr>
          <a:xfrm>
            <a:off x="2362200" y="1600200"/>
            <a:ext cx="1755478" cy="351541"/>
          </a:xfrm>
          <a:prstGeom prst="left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590800" y="1581090"/>
            <a:ext cx="1295401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Pulsed</a:t>
            </a:r>
            <a:r>
              <a:rPr lang="en-US" sz="2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2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IV</a:t>
            </a:r>
            <a:endParaRPr lang="en-US" sz="20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Left-Right Arrow 18"/>
          <p:cNvSpPr/>
          <p:nvPr/>
        </p:nvSpPr>
        <p:spPr>
          <a:xfrm>
            <a:off x="4111922" y="1600200"/>
            <a:ext cx="2593678" cy="351541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495800" y="1334869"/>
            <a:ext cx="18288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Semiconductor Device Analyzer</a:t>
            </a:r>
            <a:endParaRPr lang="en-US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27376" y="1992868"/>
            <a:ext cx="17636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200 </a:t>
            </a:r>
            <a:r>
              <a:rPr lang="en-US" dirty="0">
                <a:solidFill>
                  <a:srgbClr val="0070C0"/>
                </a:solidFill>
              </a:rPr>
              <a:t>ns </a:t>
            </a:r>
            <a:r>
              <a:rPr lang="en-US" dirty="0">
                <a:solidFill>
                  <a:srgbClr val="0070C0"/>
                </a:solidFill>
                <a:cs typeface="Times New Roman"/>
              </a:rPr>
              <a:t>≤ t ≤</a:t>
            </a:r>
            <a:r>
              <a:rPr lang="en-US" dirty="0">
                <a:solidFill>
                  <a:srgbClr val="0070C0"/>
                </a:solidFill>
              </a:rPr>
              <a:t> 3 </a:t>
            </a:r>
            <a:r>
              <a:rPr lang="en-US" dirty="0" err="1" smtClean="0">
                <a:solidFill>
                  <a:srgbClr val="0070C0"/>
                </a:solidFill>
              </a:rPr>
              <a:t>ms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648200" y="2006025"/>
            <a:ext cx="1676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 </a:t>
            </a:r>
            <a:r>
              <a:rPr lang="en-US" sz="1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ms</a:t>
            </a:r>
            <a:r>
              <a:rPr lang="en-US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≤ </a:t>
            </a:r>
            <a:r>
              <a:rPr lang="en-US" sz="1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 ≤ </a:t>
            </a:r>
            <a:r>
              <a:rPr lang="en-US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2.8 </a:t>
            </a:r>
            <a:r>
              <a:rPr lang="en-US" sz="1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hr</a:t>
            </a:r>
            <a:endParaRPr lang="en-US" sz="1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14600" y="1256596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Q(-5 V, 40 V)</a:t>
            </a:r>
            <a:endParaRPr lang="en-US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6705600" y="5107278"/>
            <a:ext cx="762000" cy="0"/>
          </a:xfrm>
          <a:prstGeom prst="line">
            <a:avLst/>
          </a:prstGeom>
          <a:ln w="25400">
            <a:solidFill>
              <a:srgbClr val="7030A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705600" y="4659868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lang="en-US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ON_DC</a:t>
            </a:r>
            <a:r>
              <a:rPr lang="en-US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= 3.5 </a:t>
            </a:r>
            <a:r>
              <a:rPr lang="el-GR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Ω∙</a:t>
            </a:r>
            <a:r>
              <a:rPr lang="en-US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mm</a:t>
            </a:r>
            <a:endParaRPr lang="en-US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71600" y="5715000"/>
            <a:ext cx="7010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800" dirty="0" smtClean="0"/>
              <a:t>R</a:t>
            </a:r>
            <a:r>
              <a:rPr lang="en-US" sz="2800" baseline="-25000" dirty="0" smtClean="0"/>
              <a:t>ON</a:t>
            </a:r>
            <a:r>
              <a:rPr lang="en-US" sz="2800" dirty="0" smtClean="0"/>
              <a:t> transients over </a:t>
            </a:r>
            <a:r>
              <a:rPr lang="en-US" sz="2800" dirty="0" smtClean="0">
                <a:solidFill>
                  <a:srgbClr val="FF0000"/>
                </a:solidFill>
              </a:rPr>
              <a:t>11 decades in </a:t>
            </a:r>
            <a:r>
              <a:rPr lang="en-US" sz="2800" dirty="0" smtClean="0">
                <a:solidFill>
                  <a:srgbClr val="FF0000"/>
                </a:solidFill>
              </a:rPr>
              <a:t>time</a:t>
            </a:r>
            <a:br>
              <a:rPr lang="en-US" sz="2800" dirty="0" smtClean="0">
                <a:solidFill>
                  <a:srgbClr val="FF0000"/>
                </a:solidFill>
              </a:rPr>
            </a:br>
            <a:r>
              <a:rPr lang="en-US" sz="2800" dirty="0">
                <a:solidFill>
                  <a:srgbClr val="0000FF"/>
                </a:solidFill>
              </a:rPr>
              <a:t>→ details in </a:t>
            </a:r>
            <a:r>
              <a:rPr lang="en-US" sz="2800" dirty="0" err="1">
                <a:solidFill>
                  <a:srgbClr val="0000FF"/>
                </a:solidFill>
              </a:rPr>
              <a:t>DJin</a:t>
            </a:r>
            <a:r>
              <a:rPr lang="en-US" sz="2800" dirty="0">
                <a:solidFill>
                  <a:srgbClr val="0000FF"/>
                </a:solidFill>
              </a:rPr>
              <a:t> ISPSD </a:t>
            </a:r>
            <a:r>
              <a:rPr lang="en-US" sz="2800" dirty="0" smtClean="0">
                <a:solidFill>
                  <a:srgbClr val="0000FF"/>
                </a:solidFill>
              </a:rPr>
              <a:t>2012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28600" y="1581090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* </a:t>
            </a:r>
            <a:r>
              <a:rPr lang="en-US" dirty="0" smtClean="0">
                <a:solidFill>
                  <a:srgbClr val="C00000"/>
                </a:solidFill>
              </a:rPr>
              <a:t>Virgin </a:t>
            </a:r>
            <a:r>
              <a:rPr lang="en-US" dirty="0" err="1" smtClean="0">
                <a:solidFill>
                  <a:srgbClr val="C00000"/>
                </a:solidFill>
              </a:rPr>
              <a:t>GaN</a:t>
            </a:r>
            <a:r>
              <a:rPr lang="en-US" dirty="0" smtClean="0">
                <a:solidFill>
                  <a:srgbClr val="C00000"/>
                </a:solidFill>
              </a:rPr>
              <a:t>-on-</a:t>
            </a:r>
            <a:r>
              <a:rPr lang="en-US" dirty="0" err="1" smtClean="0">
                <a:solidFill>
                  <a:srgbClr val="C00000"/>
                </a:solidFill>
              </a:rPr>
              <a:t>SiC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>
                <a:solidFill>
                  <a:srgbClr val="C00000"/>
                </a:solidFill>
              </a:rPr>
              <a:t>HEMT sample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267200" y="106680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OFF(-</a:t>
            </a:r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 V, 40 V</a:t>
            </a:r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 to ON</a:t>
            </a:r>
            <a:endParaRPr lang="en-US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18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570037"/>
            <a:ext cx="7010400" cy="4525963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Motivation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Dynamic ON-resistance measurement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High-power stress experiment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Discussion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Conclusion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FC318-38CE-4050-BD44-C7421DB60D9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057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High-power </a:t>
            </a:r>
            <a:r>
              <a:rPr lang="en-US" b="1" dirty="0" smtClean="0">
                <a:solidFill>
                  <a:srgbClr val="C00000"/>
                </a:solidFill>
              </a:rPr>
              <a:t>DC-stress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723" y="2133600"/>
            <a:ext cx="5410200" cy="3527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066800" y="1143000"/>
            <a:ext cx="6858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C00000"/>
                </a:solidFill>
                <a:cs typeface="Times New Roman"/>
              </a:rPr>
              <a:t>* Constant HP-stress: </a:t>
            </a:r>
            <a:r>
              <a:rPr lang="en-US" sz="2000" b="1" dirty="0" smtClean="0">
                <a:solidFill>
                  <a:srgbClr val="C00000"/>
                </a:solidFill>
                <a:cs typeface="Times New Roman"/>
              </a:rPr>
              <a:t>V</a:t>
            </a:r>
            <a:r>
              <a:rPr lang="en-US" sz="2000" b="1" baseline="-25000" dirty="0" smtClean="0">
                <a:solidFill>
                  <a:srgbClr val="C00000"/>
                </a:solidFill>
                <a:cs typeface="Times New Roman"/>
              </a:rPr>
              <a:t>DS</a:t>
            </a:r>
            <a:r>
              <a:rPr lang="en-US" sz="2000" b="1" dirty="0">
                <a:solidFill>
                  <a:srgbClr val="C00000"/>
                </a:solidFill>
                <a:cs typeface="Times New Roman"/>
              </a:rPr>
              <a:t>= 20 V, </a:t>
            </a:r>
            <a:r>
              <a:rPr lang="en-US" sz="2000" b="1" dirty="0" smtClean="0">
                <a:solidFill>
                  <a:srgbClr val="C00000"/>
                </a:solidFill>
                <a:cs typeface="Times New Roman"/>
              </a:rPr>
              <a:t>I</a:t>
            </a:r>
            <a:r>
              <a:rPr lang="en-US" sz="2000" b="1" baseline="-25000" dirty="0" smtClean="0">
                <a:solidFill>
                  <a:srgbClr val="C00000"/>
                </a:solidFill>
                <a:cs typeface="Times New Roman"/>
              </a:rPr>
              <a:t>D</a:t>
            </a:r>
            <a:r>
              <a:rPr lang="en-US" sz="2000" b="1" dirty="0" smtClean="0">
                <a:solidFill>
                  <a:srgbClr val="C00000"/>
                </a:solidFill>
                <a:cs typeface="Times New Roman"/>
              </a:rPr>
              <a:t>≈0.6 A/mm, P≈12 W/mm</a:t>
            </a:r>
            <a:br>
              <a:rPr lang="en-US" sz="2000" b="1" dirty="0" smtClean="0">
                <a:solidFill>
                  <a:srgbClr val="C00000"/>
                </a:solidFill>
                <a:cs typeface="Times New Roman"/>
              </a:rPr>
            </a:br>
            <a:r>
              <a:rPr lang="en-US" sz="2000" b="1" dirty="0" smtClean="0">
                <a:solidFill>
                  <a:srgbClr val="C00000"/>
                </a:solidFill>
                <a:cs typeface="Times New Roman"/>
              </a:rPr>
              <a:t>                                        </a:t>
            </a:r>
            <a:r>
              <a:rPr lang="en-US" sz="2000" b="1" dirty="0" err="1" smtClean="0">
                <a:solidFill>
                  <a:srgbClr val="C00000"/>
                </a:solidFill>
                <a:cs typeface="Times New Roman"/>
              </a:rPr>
              <a:t>t</a:t>
            </a:r>
            <a:r>
              <a:rPr lang="en-US" sz="2000" b="1" baseline="-25000" dirty="0" err="1" smtClean="0">
                <a:solidFill>
                  <a:srgbClr val="C00000"/>
                </a:solidFill>
                <a:cs typeface="Times New Roman"/>
              </a:rPr>
              <a:t>stress</a:t>
            </a:r>
            <a:r>
              <a:rPr lang="en-US" sz="2000" b="1" dirty="0" smtClean="0">
                <a:solidFill>
                  <a:srgbClr val="C00000"/>
                </a:solidFill>
                <a:cs typeface="Times New Roman"/>
              </a:rPr>
              <a:t>= 10, 20, 30, 40 </a:t>
            </a:r>
            <a:r>
              <a:rPr lang="en-US" sz="2000" b="1" dirty="0" smtClean="0">
                <a:solidFill>
                  <a:srgbClr val="C00000"/>
                </a:solidFill>
                <a:cs typeface="Times New Roman"/>
              </a:rPr>
              <a:t>min (4 samples)</a:t>
            </a:r>
            <a:endParaRPr lang="en-US" sz="2000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90600" y="5638800"/>
            <a:ext cx="73679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Prominent degradation in R</a:t>
            </a:r>
            <a:r>
              <a:rPr lang="en-US" sz="2400" baseline="-25000" dirty="0" smtClean="0"/>
              <a:t>ON</a:t>
            </a:r>
            <a:r>
              <a:rPr lang="en-US" sz="2400" dirty="0"/>
              <a:t> </a:t>
            </a:r>
            <a:r>
              <a:rPr lang="en-US" sz="2400" dirty="0" smtClean="0"/>
              <a:t>and </a:t>
            </a:r>
            <a:r>
              <a:rPr lang="en-US" sz="2400" dirty="0" smtClean="0"/>
              <a:t>I</a:t>
            </a:r>
            <a:r>
              <a:rPr lang="en-US" sz="2400" baseline="-25000" dirty="0" smtClean="0"/>
              <a:t>DMAX</a:t>
            </a:r>
            <a:r>
              <a:rPr lang="en-US" sz="2400" dirty="0"/>
              <a:t>;</a:t>
            </a:r>
            <a:r>
              <a:rPr lang="en-US" sz="2400" dirty="0" smtClean="0"/>
              <a:t> </a:t>
            </a:r>
            <a:r>
              <a:rPr lang="en-US" sz="2400" dirty="0"/>
              <a:t>minor in </a:t>
            </a:r>
            <a:r>
              <a:rPr lang="en-US" sz="2400" dirty="0" smtClean="0"/>
              <a:t>I</a:t>
            </a:r>
            <a:r>
              <a:rPr lang="en-US" sz="2400" baseline="-25000" dirty="0" smtClean="0"/>
              <a:t>GOFF</a:t>
            </a:r>
            <a:r>
              <a:rPr lang="en-US" sz="2400" dirty="0" smtClean="0"/>
              <a:t>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Dynamic R</a:t>
            </a:r>
            <a:r>
              <a:rPr lang="en-US" sz="2400" baseline="-25000" dirty="0" smtClean="0"/>
              <a:t>ON</a:t>
            </a:r>
            <a:r>
              <a:rPr lang="en-US" sz="2400" dirty="0" smtClean="0"/>
              <a:t> measurement after each HP-stress test</a:t>
            </a:r>
            <a:endParaRPr lang="en-US" sz="24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FF652-35D4-4F6C-AA80-EE0FBA7C32D6}" type="slidenum">
              <a:rPr lang="en-US" smtClean="0"/>
              <a:t>19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590800" y="1992923"/>
            <a:ext cx="26469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* </a:t>
            </a:r>
            <a:r>
              <a:rPr lang="en-US" dirty="0" err="1" smtClean="0">
                <a:solidFill>
                  <a:srgbClr val="C00000"/>
                </a:solidFill>
              </a:rPr>
              <a:t>t</a:t>
            </a:r>
            <a:r>
              <a:rPr lang="en-US" baseline="-25000" dirty="0" err="1" smtClean="0">
                <a:solidFill>
                  <a:srgbClr val="C00000"/>
                </a:solidFill>
              </a:rPr>
              <a:t>stress</a:t>
            </a:r>
            <a:r>
              <a:rPr lang="en-US" dirty="0" smtClean="0">
                <a:solidFill>
                  <a:srgbClr val="C00000"/>
                </a:solidFill>
              </a:rPr>
              <a:t>= 40 min sample 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948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570037"/>
            <a:ext cx="7010400" cy="4525963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Motivation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Dynamic ON-resistance measurement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High-power stress experiment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Discussion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FC318-38CE-4050-BD44-C7421DB60D9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921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865319"/>
            <a:ext cx="5756336" cy="3782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Dynamic R</a:t>
            </a:r>
            <a:r>
              <a:rPr lang="en-US" b="1" baseline="-25000" dirty="0" smtClean="0">
                <a:solidFill>
                  <a:srgbClr val="C00000"/>
                </a:solidFill>
              </a:rPr>
              <a:t>ON</a:t>
            </a:r>
            <a:r>
              <a:rPr lang="en-US" b="1" dirty="0" smtClean="0">
                <a:solidFill>
                  <a:srgbClr val="C00000"/>
                </a:solidFill>
              </a:rPr>
              <a:t> transients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95400" y="4751963"/>
            <a:ext cx="746760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FF0000"/>
                </a:solidFill>
              </a:rPr>
              <a:t>Dynamic R</a:t>
            </a:r>
            <a:r>
              <a:rPr lang="en-US" sz="2400" baseline="-25000" dirty="0" smtClean="0">
                <a:solidFill>
                  <a:srgbClr val="FF0000"/>
                </a:solidFill>
              </a:rPr>
              <a:t>ON</a:t>
            </a:r>
            <a:r>
              <a:rPr lang="en-US" sz="2400" dirty="0" smtClean="0">
                <a:solidFill>
                  <a:srgbClr val="FF0000"/>
                </a:solidFill>
              </a:rPr>
              <a:t>↑ ≥ 10 x R</a:t>
            </a:r>
            <a:r>
              <a:rPr lang="en-US" sz="2400" baseline="-25000" dirty="0" smtClean="0">
                <a:solidFill>
                  <a:srgbClr val="FF0000"/>
                </a:solidFill>
              </a:rPr>
              <a:t>ON_DC</a:t>
            </a:r>
            <a:r>
              <a:rPr lang="en-US" sz="2400" dirty="0" smtClean="0">
                <a:solidFill>
                  <a:srgbClr val="FF0000"/>
                </a:solidFill>
              </a:rPr>
              <a:t> after 40 min HP-stress</a:t>
            </a:r>
            <a:br>
              <a:rPr lang="en-US" sz="2400" dirty="0" smtClean="0">
                <a:solidFill>
                  <a:srgbClr val="FF0000"/>
                </a:solidFill>
              </a:rPr>
            </a:br>
            <a:r>
              <a:rPr lang="en-US" sz="2000" dirty="0" smtClean="0"/>
              <a:t>- </a:t>
            </a:r>
            <a:r>
              <a:rPr lang="en-US" sz="2000" dirty="0"/>
              <a:t>Up to 30 </a:t>
            </a:r>
            <a:r>
              <a:rPr lang="en-US" sz="2000" dirty="0" smtClean="0"/>
              <a:t>min: minor increases </a:t>
            </a:r>
            <a:r>
              <a:rPr lang="en-US" sz="2000" dirty="0"/>
              <a:t>in dynamic R</a:t>
            </a:r>
            <a:r>
              <a:rPr lang="en-US" sz="2000" baseline="-25000" dirty="0"/>
              <a:t>ON</a:t>
            </a:r>
            <a:r>
              <a:rPr lang="en-US" sz="2000" dirty="0"/>
              <a:t> </a:t>
            </a:r>
            <a:endParaRPr lang="en-US" sz="20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/>
              <a:t>In contrast, small </a:t>
            </a:r>
            <a:r>
              <a:rPr lang="en-US" sz="2400" dirty="0" smtClean="0"/>
              <a:t>R</a:t>
            </a:r>
            <a:r>
              <a:rPr lang="en-US" sz="2400" baseline="-25000" dirty="0" smtClean="0"/>
              <a:t>ON_DC</a:t>
            </a:r>
            <a:r>
              <a:rPr lang="en-US" sz="2400" dirty="0" smtClean="0"/>
              <a:t>↑ (16%)</a:t>
            </a:r>
            <a:br>
              <a:rPr lang="en-US" sz="2400" dirty="0" smtClean="0"/>
            </a:br>
            <a:r>
              <a:rPr lang="en-US" sz="2000" dirty="0" smtClean="0"/>
              <a:t>- minor permanent (non-transient) degradation</a:t>
            </a:r>
            <a:endParaRPr lang="en-US" sz="20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/>
              <a:t>F</a:t>
            </a:r>
            <a:r>
              <a:rPr lang="en-US" sz="2400" dirty="0" smtClean="0"/>
              <a:t>ast </a:t>
            </a:r>
            <a:r>
              <a:rPr lang="en-US" sz="2400" dirty="0"/>
              <a:t>R</a:t>
            </a:r>
            <a:r>
              <a:rPr lang="en-US" sz="2400" baseline="-25000" dirty="0"/>
              <a:t>ON</a:t>
            </a:r>
            <a:r>
              <a:rPr lang="en-US" sz="2400" dirty="0"/>
              <a:t> recovery </a:t>
            </a:r>
            <a:r>
              <a:rPr lang="en-US" sz="2400" dirty="0" smtClean="0"/>
              <a:t>in </a:t>
            </a:r>
            <a:r>
              <a:rPr lang="en-US" sz="2400" dirty="0" err="1" smtClean="0"/>
              <a:t>ms</a:t>
            </a:r>
            <a:r>
              <a:rPr lang="en-US" sz="2400" dirty="0" smtClean="0"/>
              <a:t> </a:t>
            </a:r>
            <a:r>
              <a:rPr lang="en-US" sz="2400" dirty="0"/>
              <a:t>range </a:t>
            </a:r>
            <a:r>
              <a:rPr lang="en-US" sz="2400" dirty="0" smtClean="0"/>
              <a:t>in </a:t>
            </a:r>
            <a:r>
              <a:rPr lang="en-US" sz="2400" dirty="0"/>
              <a:t>all </a:t>
            </a:r>
            <a:r>
              <a:rPr lang="en-US" sz="2400" dirty="0" smtClean="0"/>
              <a:t>cases 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2590800" y="2387427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n-US" baseline="-250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stress</a:t>
            </a:r>
            <a:r>
              <a:rPr lang="en-US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= 40 min</a:t>
            </a:r>
            <a:endParaRPr lang="en-US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33600" y="3151319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30</a:t>
            </a:r>
            <a:endParaRPr lang="en-US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52600" y="3315387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C56F0"/>
                </a:solidFill>
                <a:latin typeface="Arial" pitchFamily="34" charset="0"/>
                <a:cs typeface="Arial" pitchFamily="34" charset="0"/>
              </a:rPr>
              <a:t>20</a:t>
            </a:r>
            <a:endParaRPr lang="en-US" dirty="0">
              <a:solidFill>
                <a:srgbClr val="FC56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47800" y="3543987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en-US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02037" y="3736438"/>
            <a:ext cx="7775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Virgin</a:t>
            </a:r>
            <a:endParaRPr lang="en-US" sz="1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19400" y="1170119"/>
            <a:ext cx="3352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Arial" pitchFamily="34" charset="0"/>
                <a:cs typeface="Arial" pitchFamily="34" charset="0"/>
              </a:rPr>
              <a:t>Transient from </a:t>
            </a:r>
            <a:br>
              <a:rPr lang="en-US" sz="1600" dirty="0" smtClean="0">
                <a:latin typeface="Arial" pitchFamily="34" charset="0"/>
                <a:cs typeface="Arial" pitchFamily="34" charset="0"/>
              </a:rPr>
            </a:br>
            <a:r>
              <a:rPr lang="en-US" sz="1600" dirty="0" smtClean="0">
                <a:latin typeface="Arial" pitchFamily="34" charset="0"/>
                <a:cs typeface="Arial" pitchFamily="34" charset="0"/>
              </a:rPr>
              <a:t>OFF (V</a:t>
            </a:r>
            <a:r>
              <a:rPr lang="en-US" sz="1600" baseline="-25000" dirty="0" smtClean="0">
                <a:latin typeface="Arial" pitchFamily="34" charset="0"/>
                <a:cs typeface="Arial" pitchFamily="34" charset="0"/>
              </a:rPr>
              <a:t>GSQ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= -10 V, V</a:t>
            </a:r>
            <a:r>
              <a:rPr lang="en-US" sz="1600" baseline="-25000" dirty="0" smtClean="0">
                <a:latin typeface="Arial" pitchFamily="34" charset="0"/>
                <a:cs typeface="Arial" pitchFamily="34" charset="0"/>
              </a:rPr>
              <a:t>DSQ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= 50 V) </a:t>
            </a:r>
            <a:br>
              <a:rPr lang="en-US" sz="1600" dirty="0" smtClean="0">
                <a:latin typeface="Arial" pitchFamily="34" charset="0"/>
                <a:cs typeface="Arial" pitchFamily="34" charset="0"/>
              </a:rPr>
            </a:br>
            <a:r>
              <a:rPr lang="en-US" sz="1600" dirty="0" smtClean="0">
                <a:latin typeface="Arial" pitchFamily="34" charset="0"/>
                <a:cs typeface="Arial" pitchFamily="34" charset="0"/>
              </a:rPr>
              <a:t>to ON (V</a:t>
            </a:r>
            <a:r>
              <a:rPr lang="en-US" sz="1600" baseline="-25000" dirty="0" smtClean="0">
                <a:latin typeface="Arial" pitchFamily="34" charset="0"/>
                <a:cs typeface="Arial" pitchFamily="34" charset="0"/>
              </a:rPr>
              <a:t>GS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= 1 V,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V</a:t>
            </a:r>
            <a:r>
              <a:rPr lang="en-US" sz="1600" baseline="-25000" dirty="0">
                <a:latin typeface="Arial" pitchFamily="34" charset="0"/>
                <a:cs typeface="Arial" pitchFamily="34" charset="0"/>
              </a:rPr>
              <a:t>DS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≤ 1.2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V)   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8FCFF652-35D4-4F6C-AA80-EE0FBA7C32D6}" type="slidenum">
              <a:rPr lang="en-US" smtClean="0"/>
              <a:t>20</a:t>
            </a:fld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8561647"/>
              </p:ext>
            </p:extLst>
          </p:nvPr>
        </p:nvGraphicFramePr>
        <p:xfrm>
          <a:off x="6553200" y="1399379"/>
          <a:ext cx="2133600" cy="2714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2360"/>
                <a:gridCol w="1031240"/>
              </a:tblGrid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HP-stress time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</a:t>
                      </a:r>
                      <a:r>
                        <a:rPr lang="en-US" baseline="-25000" dirty="0" smtClean="0"/>
                        <a:t>ON_DC</a:t>
                      </a:r>
                      <a:r>
                        <a:rPr lang="en-US" dirty="0" smtClean="0"/>
                        <a:t> increase  </a:t>
                      </a:r>
                      <a:endParaRPr lang="en-US" dirty="0"/>
                    </a:p>
                  </a:txBody>
                  <a:tcPr/>
                </a:tc>
              </a:tr>
              <a:tr h="51867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7%</a:t>
                      </a:r>
                      <a:endParaRPr lang="en-US" dirty="0"/>
                    </a:p>
                  </a:txBody>
                  <a:tcPr anchor="ctr"/>
                </a:tc>
              </a:tr>
              <a:tr h="51867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8%</a:t>
                      </a:r>
                      <a:endParaRPr lang="en-US" dirty="0"/>
                    </a:p>
                  </a:txBody>
                  <a:tcPr anchor="ctr"/>
                </a:tc>
              </a:tr>
              <a:tr h="51867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11%</a:t>
                      </a:r>
                      <a:endParaRPr lang="en-US" dirty="0"/>
                    </a:p>
                  </a:txBody>
                  <a:tcPr anchor="ctr"/>
                </a:tc>
              </a:tr>
              <a:tr h="51867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16%</a:t>
                      </a:r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642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Time constant spectrum</a:t>
            </a:r>
            <a:endParaRPr lang="en-US" dirty="0"/>
          </a:p>
        </p:txBody>
      </p:sp>
      <p:pic>
        <p:nvPicPr>
          <p:cNvPr id="12298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799" y="1371600"/>
            <a:ext cx="5684837" cy="3494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1219200" y="4953000"/>
            <a:ext cx="7239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40 min HP-stress → </a:t>
            </a:r>
            <a:r>
              <a:rPr lang="en-US" sz="2400" dirty="0" smtClean="0">
                <a:solidFill>
                  <a:srgbClr val="FF0000"/>
                </a:solidFill>
              </a:rPr>
              <a:t>fast transient with short time constants (</a:t>
            </a:r>
            <a:r>
              <a:rPr lang="el-GR" sz="2400" dirty="0" smtClean="0">
                <a:solidFill>
                  <a:srgbClr val="FF0000"/>
                </a:solidFill>
                <a:cs typeface="Times New Roman"/>
              </a:rPr>
              <a:t>μ</a:t>
            </a:r>
            <a:r>
              <a:rPr lang="en-US" sz="2400" dirty="0" smtClean="0">
                <a:solidFill>
                  <a:srgbClr val="FF0000"/>
                </a:solidFill>
                <a:cs typeface="Times New Roman"/>
              </a:rPr>
              <a:t>s ≤ </a:t>
            </a:r>
            <a:r>
              <a:rPr lang="el-GR" sz="2400" dirty="0" smtClean="0">
                <a:solidFill>
                  <a:srgbClr val="FF0000"/>
                </a:solidFill>
                <a:cs typeface="Times New Roman"/>
              </a:rPr>
              <a:t>τ</a:t>
            </a:r>
            <a:r>
              <a:rPr lang="en-US" sz="2400" dirty="0" smtClean="0">
                <a:solidFill>
                  <a:srgbClr val="FF0000"/>
                </a:solidFill>
                <a:cs typeface="Times New Roman"/>
              </a:rPr>
              <a:t> </a:t>
            </a:r>
            <a:r>
              <a:rPr lang="el-GR" sz="2400" dirty="0" smtClean="0">
                <a:solidFill>
                  <a:srgbClr val="FF0000"/>
                </a:solidFill>
                <a:cs typeface="Times New Roman"/>
              </a:rPr>
              <a:t>≤</a:t>
            </a:r>
            <a:r>
              <a:rPr lang="en-US" sz="2400" dirty="0" smtClean="0">
                <a:solidFill>
                  <a:srgbClr val="FF0000"/>
                </a:solidFill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cs typeface="Times New Roman"/>
              </a:rPr>
              <a:t>ms</a:t>
            </a:r>
            <a:r>
              <a:rPr lang="en-US" sz="2400" dirty="0" smtClean="0">
                <a:solidFill>
                  <a:srgbClr val="FF0000"/>
                </a:solidFill>
                <a:cs typeface="Times New Roman"/>
              </a:rPr>
              <a:t>) </a:t>
            </a:r>
            <a:r>
              <a:rPr lang="en-US" sz="2400" dirty="0" smtClean="0">
                <a:solidFill>
                  <a:srgbClr val="FF0000"/>
                </a:solidFill>
              </a:rPr>
              <a:t>↑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In contrast, negligible changes in long time constants</a:t>
            </a:r>
            <a:endParaRPr lang="en-US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FC318-38CE-4050-BD44-C7421DB60D92}" type="slidenum">
              <a:rPr lang="en-US" smtClean="0"/>
              <a:t>21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648450" y="3886200"/>
            <a:ext cx="36195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>
            <a:off x="6967855" y="3886200"/>
            <a:ext cx="0" cy="38100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6621780" y="4141470"/>
            <a:ext cx="339090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2533651" y="3867150"/>
            <a:ext cx="160018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567940" y="3863340"/>
            <a:ext cx="0" cy="38100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2567940" y="4133850"/>
            <a:ext cx="173356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3713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Dynamic R</a:t>
            </a:r>
            <a:r>
              <a:rPr lang="en-US" b="1" baseline="-25000" dirty="0">
                <a:solidFill>
                  <a:srgbClr val="C00000"/>
                </a:solidFill>
              </a:rPr>
              <a:t>ON</a:t>
            </a:r>
            <a:r>
              <a:rPr lang="en-US" b="1" dirty="0">
                <a:solidFill>
                  <a:srgbClr val="C00000"/>
                </a:solidFill>
              </a:rPr>
              <a:t> at different </a:t>
            </a:r>
            <a:r>
              <a:rPr lang="en-US" b="1" dirty="0" smtClean="0">
                <a:solidFill>
                  <a:srgbClr val="C00000"/>
                </a:solidFill>
              </a:rPr>
              <a:t>T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1447800" y="5410200"/>
            <a:ext cx="6832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As T ↑, R</a:t>
            </a:r>
            <a:r>
              <a:rPr lang="en-US" sz="2400" baseline="-25000" dirty="0" smtClean="0"/>
              <a:t>ON</a:t>
            </a:r>
            <a:r>
              <a:rPr lang="en-US" sz="2400" dirty="0" smtClean="0"/>
              <a:t> transients substantially accelerated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R</a:t>
            </a:r>
            <a:r>
              <a:rPr lang="en-US" sz="2400" baseline="-25000" dirty="0" smtClean="0"/>
              <a:t>ON</a:t>
            </a:r>
            <a:r>
              <a:rPr lang="en-US" sz="2400" dirty="0" smtClean="0"/>
              <a:t> transients → conventional traps</a:t>
            </a:r>
            <a:endParaRPr lang="en-US" sz="2400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1" y="1722903"/>
            <a:ext cx="5257800" cy="3458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FC318-38CE-4050-BD44-C7421DB60D92}" type="slidenum">
              <a:rPr lang="en-US" smtClean="0"/>
              <a:t>22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590800" y="1535668"/>
            <a:ext cx="26469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* </a:t>
            </a:r>
            <a:r>
              <a:rPr lang="en-US" dirty="0" err="1" smtClean="0">
                <a:solidFill>
                  <a:srgbClr val="C00000"/>
                </a:solidFill>
              </a:rPr>
              <a:t>t</a:t>
            </a:r>
            <a:r>
              <a:rPr lang="en-US" baseline="-25000" dirty="0" err="1" smtClean="0">
                <a:solidFill>
                  <a:srgbClr val="C00000"/>
                </a:solidFill>
              </a:rPr>
              <a:t>stress</a:t>
            </a:r>
            <a:r>
              <a:rPr lang="en-US" dirty="0" smtClean="0">
                <a:solidFill>
                  <a:srgbClr val="C00000"/>
                </a:solidFill>
              </a:rPr>
              <a:t>= 40 min sample 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9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Time constant </a:t>
            </a:r>
            <a:r>
              <a:rPr lang="en-US" b="1" dirty="0" smtClean="0">
                <a:solidFill>
                  <a:srgbClr val="C00000"/>
                </a:solidFill>
              </a:rPr>
              <a:t>spectrum at different T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447891"/>
            <a:ext cx="5410200" cy="4343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" name="Rectangle 36"/>
          <p:cNvSpPr/>
          <p:nvPr/>
        </p:nvSpPr>
        <p:spPr>
          <a:xfrm>
            <a:off x="914400" y="5862935"/>
            <a:ext cx="7696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Evolution of dominant time constant peaks at different T</a:t>
            </a:r>
            <a:endParaRPr lang="en-US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FC318-38CE-4050-BD44-C7421DB60D92}" type="slidenum">
              <a:rPr lang="en-US" smtClean="0"/>
              <a:t>23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438400" y="1371600"/>
            <a:ext cx="26469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* </a:t>
            </a:r>
            <a:r>
              <a:rPr lang="en-US" dirty="0" err="1" smtClean="0">
                <a:solidFill>
                  <a:srgbClr val="C00000"/>
                </a:solidFill>
              </a:rPr>
              <a:t>t</a:t>
            </a:r>
            <a:r>
              <a:rPr lang="en-US" baseline="-25000" dirty="0" err="1" smtClean="0">
                <a:solidFill>
                  <a:srgbClr val="C00000"/>
                </a:solidFill>
              </a:rPr>
              <a:t>stress</a:t>
            </a:r>
            <a:r>
              <a:rPr lang="en-US" dirty="0" smtClean="0">
                <a:solidFill>
                  <a:srgbClr val="C00000"/>
                </a:solidFill>
              </a:rPr>
              <a:t>= 40 min sample 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738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Arrhenius plot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762000" y="5105400"/>
            <a:ext cx="7924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Dominant trap </a:t>
            </a:r>
            <a:r>
              <a:rPr lang="en-US" sz="2400" dirty="0"/>
              <a:t>energy levels </a:t>
            </a:r>
            <a:r>
              <a:rPr lang="en-US" sz="2400" dirty="0" smtClean="0"/>
              <a:t>at </a:t>
            </a:r>
            <a:r>
              <a:rPr lang="en-US" sz="2400" dirty="0"/>
              <a:t>0.31, 0.45, 0.53 and 0.57 </a:t>
            </a:r>
            <a:r>
              <a:rPr lang="en-US" sz="2400" dirty="0" err="1"/>
              <a:t>eV</a:t>
            </a:r>
            <a:r>
              <a:rPr lang="en-US" sz="2400" dirty="0"/>
              <a:t>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(below E</a:t>
            </a:r>
            <a:r>
              <a:rPr lang="en-US" sz="2400" baseline="-25000" dirty="0" smtClean="0"/>
              <a:t>C</a:t>
            </a:r>
            <a:r>
              <a:rPr lang="en-US" sz="2400" dirty="0" smtClean="0"/>
              <a:t> of </a:t>
            </a:r>
            <a:r>
              <a:rPr lang="en-US" sz="2400" dirty="0" err="1" smtClean="0"/>
              <a:t>AlGaN</a:t>
            </a:r>
            <a:r>
              <a:rPr lang="en-US" sz="2400" dirty="0" smtClean="0"/>
              <a:t> barrier)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FF0000"/>
                </a:solidFill>
              </a:rPr>
              <a:t>Responsible </a:t>
            </a:r>
            <a:r>
              <a:rPr lang="en-US" sz="2400" b="1" dirty="0">
                <a:solidFill>
                  <a:srgbClr val="FF0000"/>
                </a:solidFill>
              </a:rPr>
              <a:t>for </a:t>
            </a:r>
            <a:r>
              <a:rPr lang="en-US" sz="2400" b="1" dirty="0" smtClean="0">
                <a:solidFill>
                  <a:srgbClr val="FF0000"/>
                </a:solidFill>
              </a:rPr>
              <a:t>dramatic </a:t>
            </a:r>
            <a:r>
              <a:rPr lang="en-US" sz="2400" b="1" dirty="0">
                <a:solidFill>
                  <a:srgbClr val="FF0000"/>
                </a:solidFill>
              </a:rPr>
              <a:t>increase in dynamic </a:t>
            </a:r>
            <a:r>
              <a:rPr lang="en-US" sz="2400" b="1" dirty="0" smtClean="0">
                <a:solidFill>
                  <a:srgbClr val="FF0000"/>
                </a:solidFill>
              </a:rPr>
              <a:t>R</a:t>
            </a:r>
            <a:r>
              <a:rPr lang="en-US" sz="2400" b="1" baseline="-25000" dirty="0" smtClean="0">
                <a:solidFill>
                  <a:srgbClr val="FF0000"/>
                </a:solidFill>
              </a:rPr>
              <a:t>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FC318-38CE-4050-BD44-C7421DB60D92}" type="slidenum">
              <a:rPr lang="en-US" smtClean="0"/>
              <a:t>24</a:t>
            </a:fld>
            <a:endParaRPr lang="en-US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324248"/>
            <a:ext cx="6553200" cy="3704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5988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570037"/>
            <a:ext cx="7010400" cy="4525963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Motivation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Dynamic ON-resistance measurement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High-power stress experiment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Discussion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Conclusion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FC318-38CE-4050-BD44-C7421DB60D9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152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1363" y="1533525"/>
            <a:ext cx="5121275" cy="379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06262" y="4331732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Virgin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67100" y="2013466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After </a:t>
            </a:r>
            <a:r>
              <a:rPr lang="en-US" b="1" dirty="0" smtClean="0">
                <a:solidFill>
                  <a:srgbClr val="FF0000"/>
                </a:solidFill>
              </a:rPr>
              <a:t>3 min</a:t>
            </a:r>
            <a:r>
              <a:rPr lang="en-US" dirty="0" smtClean="0">
                <a:solidFill>
                  <a:srgbClr val="FF0000"/>
                </a:solidFill>
              </a:rPr>
              <a:t> HP-stress with </a:t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V</a:t>
            </a:r>
            <a:r>
              <a:rPr lang="en-US" b="1" baseline="-25000" dirty="0" smtClean="0">
                <a:solidFill>
                  <a:srgbClr val="FF0000"/>
                </a:solidFill>
              </a:rPr>
              <a:t>DS</a:t>
            </a:r>
            <a:r>
              <a:rPr lang="en-US" b="1" dirty="0" smtClean="0">
                <a:solidFill>
                  <a:srgbClr val="FF0000"/>
                </a:solidFill>
              </a:rPr>
              <a:t>= 30 V, P≈ 9 W/mm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90800" y="1371600"/>
            <a:ext cx="594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Transient from OFF (-10 V, 50 V) to ON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Discussion: </a:t>
            </a:r>
            <a:br>
              <a:rPr lang="en-US" b="1" dirty="0" smtClean="0">
                <a:solidFill>
                  <a:srgbClr val="C00000"/>
                </a:solidFill>
              </a:rPr>
            </a:br>
            <a:r>
              <a:rPr lang="en-US" b="1" dirty="0" smtClean="0">
                <a:solidFill>
                  <a:srgbClr val="C00000"/>
                </a:solidFill>
              </a:rPr>
              <a:t>HP-stress with higher V</a:t>
            </a:r>
            <a:r>
              <a:rPr lang="en-US" b="1" baseline="-25000" dirty="0" smtClean="0">
                <a:solidFill>
                  <a:srgbClr val="C00000"/>
                </a:solidFill>
              </a:rPr>
              <a:t>DS</a:t>
            </a:r>
            <a:r>
              <a:rPr lang="en-US" b="1" dirty="0" smtClean="0">
                <a:solidFill>
                  <a:srgbClr val="C00000"/>
                </a:solidFill>
              </a:rPr>
              <a:t>  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990600" y="5336024"/>
            <a:ext cx="8077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Fast dynamic R</a:t>
            </a:r>
            <a:r>
              <a:rPr lang="en-US" sz="2400" baseline="-25000" dirty="0" smtClean="0"/>
              <a:t>ON</a:t>
            </a:r>
            <a:r>
              <a:rPr lang="en-US" sz="2400" dirty="0" smtClean="0"/>
              <a:t> ↑ only in 3 min with lower P-level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Again, very </a:t>
            </a:r>
            <a:r>
              <a:rPr lang="en-US" sz="2400" dirty="0"/>
              <a:t>fast R</a:t>
            </a:r>
            <a:r>
              <a:rPr lang="en-US" sz="2400" baseline="-25000" dirty="0"/>
              <a:t>ON</a:t>
            </a:r>
            <a:r>
              <a:rPr lang="en-US" sz="2400" dirty="0"/>
              <a:t> </a:t>
            </a:r>
            <a:r>
              <a:rPr lang="en-US" sz="2400" dirty="0" smtClean="0"/>
              <a:t>recovery down to </a:t>
            </a:r>
            <a:r>
              <a:rPr lang="en-US" sz="2400" dirty="0" err="1" smtClean="0"/>
              <a:t>ms</a:t>
            </a:r>
            <a:r>
              <a:rPr lang="en-US" sz="2400" dirty="0" smtClean="0"/>
              <a:t> range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FF0000"/>
                </a:solidFill>
              </a:rPr>
              <a:t>HP-stress with V</a:t>
            </a:r>
            <a:r>
              <a:rPr lang="en-US" sz="2400" baseline="-25000" dirty="0" smtClean="0">
                <a:solidFill>
                  <a:srgbClr val="FF0000"/>
                </a:solidFill>
              </a:rPr>
              <a:t>DS</a:t>
            </a:r>
            <a:r>
              <a:rPr lang="en-US" sz="2400" dirty="0" smtClean="0">
                <a:solidFill>
                  <a:srgbClr val="FF0000"/>
                </a:solidFill>
              </a:rPr>
              <a:t>↑ promotes </a:t>
            </a:r>
            <a:r>
              <a:rPr lang="en-US" sz="2400" dirty="0" smtClean="0">
                <a:solidFill>
                  <a:srgbClr val="FF0000"/>
                </a:solidFill>
              </a:rPr>
              <a:t>fast dynamic </a:t>
            </a:r>
            <a:r>
              <a:rPr lang="en-US" sz="2400" dirty="0" smtClean="0">
                <a:solidFill>
                  <a:srgbClr val="FF0000"/>
                </a:solidFill>
              </a:rPr>
              <a:t>R</a:t>
            </a:r>
            <a:r>
              <a:rPr lang="en-US" sz="2400" baseline="-25000" dirty="0" smtClean="0">
                <a:solidFill>
                  <a:srgbClr val="FF0000"/>
                </a:solidFill>
              </a:rPr>
              <a:t>ON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degradation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FC318-38CE-4050-BD44-C7421DB60D92}" type="slidenum">
              <a:rPr lang="en-US" smtClean="0"/>
              <a:t>26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4006362" y="3165364"/>
            <a:ext cx="297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FF"/>
                </a:solidFill>
              </a:rPr>
              <a:t>After </a:t>
            </a:r>
            <a:r>
              <a:rPr lang="en-US" b="1" dirty="0" smtClean="0">
                <a:solidFill>
                  <a:srgbClr val="FF00FF"/>
                </a:solidFill>
              </a:rPr>
              <a:t>20 min</a:t>
            </a:r>
            <a:r>
              <a:rPr lang="en-US" dirty="0" smtClean="0">
                <a:solidFill>
                  <a:srgbClr val="FF00FF"/>
                </a:solidFill>
              </a:rPr>
              <a:t> HP-stress with </a:t>
            </a:r>
            <a:br>
              <a:rPr lang="en-US" dirty="0" smtClean="0">
                <a:solidFill>
                  <a:srgbClr val="FF00FF"/>
                </a:solidFill>
              </a:rPr>
            </a:br>
            <a:r>
              <a:rPr lang="en-US" b="1" dirty="0" smtClean="0">
                <a:solidFill>
                  <a:srgbClr val="FF00FF"/>
                </a:solidFill>
              </a:rPr>
              <a:t>V</a:t>
            </a:r>
            <a:r>
              <a:rPr lang="en-US" b="1" baseline="-25000" dirty="0" smtClean="0">
                <a:solidFill>
                  <a:srgbClr val="FF00FF"/>
                </a:solidFill>
              </a:rPr>
              <a:t>DS</a:t>
            </a:r>
            <a:r>
              <a:rPr lang="en-US" b="1" dirty="0" smtClean="0">
                <a:solidFill>
                  <a:srgbClr val="FF00FF"/>
                </a:solidFill>
              </a:rPr>
              <a:t>= 20 V, P≈ 12 W/mm</a:t>
            </a:r>
            <a:endParaRPr lang="en-US" b="1" dirty="0">
              <a:solidFill>
                <a:srgbClr val="FF00FF"/>
              </a:solidFill>
            </a:endParaRPr>
          </a:p>
        </p:txBody>
      </p:sp>
      <p:cxnSp>
        <p:nvCxnSpPr>
          <p:cNvPr id="4" name="Straight Arrow Connector 3"/>
          <p:cNvCxnSpPr>
            <a:stCxn id="8" idx="1"/>
          </p:cNvCxnSpPr>
          <p:nvPr/>
        </p:nvCxnSpPr>
        <p:spPr>
          <a:xfrm flipH="1">
            <a:off x="3206262" y="2336632"/>
            <a:ext cx="260838" cy="134034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3467100" y="3689866"/>
            <a:ext cx="579874" cy="533400"/>
          </a:xfrm>
          <a:prstGeom prst="straightConnector1">
            <a:avLst/>
          </a:prstGeom>
          <a:ln w="2540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150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2882" y="2051068"/>
            <a:ext cx="5658235" cy="3892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Discussion:</a:t>
            </a:r>
            <a:br>
              <a:rPr lang="en-US" b="1" dirty="0" smtClean="0">
                <a:solidFill>
                  <a:srgbClr val="C00000"/>
                </a:solidFill>
              </a:rPr>
            </a:br>
            <a:r>
              <a:rPr lang="en-US" b="1" dirty="0" smtClean="0">
                <a:solidFill>
                  <a:srgbClr val="C00000"/>
                </a:solidFill>
              </a:rPr>
              <a:t>Different </a:t>
            </a:r>
            <a:r>
              <a:rPr lang="en-US" b="1" dirty="0" err="1" smtClean="0">
                <a:solidFill>
                  <a:srgbClr val="C00000"/>
                </a:solidFill>
              </a:rPr>
              <a:t>epi</a:t>
            </a:r>
            <a:r>
              <a:rPr lang="en-US" b="1" dirty="0" smtClean="0">
                <a:solidFill>
                  <a:srgbClr val="C00000"/>
                </a:solidFill>
              </a:rPr>
              <a:t>-supplier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FC318-38CE-4050-BD44-C7421DB60D92}" type="slidenum">
              <a:rPr lang="en-US" smtClean="0"/>
              <a:t>27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2525427" y="5048745"/>
            <a:ext cx="375586" cy="0"/>
          </a:xfrm>
          <a:prstGeom prst="line">
            <a:avLst/>
          </a:prstGeom>
          <a:ln w="25400">
            <a:solidFill>
              <a:srgbClr val="0000FF"/>
            </a:solidFill>
            <a:prstDash val="solid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895600" y="4860786"/>
            <a:ext cx="228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lang="en-US" sz="1600" baseline="-25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ON_DC</a:t>
            </a:r>
            <a:r>
              <a:rPr lang="en-US" sz="16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= 3.5 </a:t>
            </a:r>
            <a:r>
              <a:rPr lang="el-GR" sz="16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Ω∙</a:t>
            </a:r>
            <a:r>
              <a:rPr lang="en-US" sz="16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mm</a:t>
            </a:r>
            <a:endParaRPr lang="en-US" sz="16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33400" y="1524000"/>
            <a:ext cx="838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* Red solid line: same </a:t>
            </a:r>
            <a:r>
              <a:rPr lang="en-US" dirty="0" err="1" smtClean="0">
                <a:solidFill>
                  <a:srgbClr val="C00000"/>
                </a:solidFill>
              </a:rPr>
              <a:t>GaN</a:t>
            </a:r>
            <a:r>
              <a:rPr lang="en-US" dirty="0" smtClean="0">
                <a:solidFill>
                  <a:srgbClr val="C00000"/>
                </a:solidFill>
              </a:rPr>
              <a:t>-on-</a:t>
            </a:r>
            <a:r>
              <a:rPr lang="en-US" dirty="0" err="1" smtClean="0">
                <a:solidFill>
                  <a:srgbClr val="C00000"/>
                </a:solidFill>
              </a:rPr>
              <a:t>SiC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>
                <a:solidFill>
                  <a:srgbClr val="C00000"/>
                </a:solidFill>
              </a:rPr>
              <a:t>HEMT design </a:t>
            </a:r>
            <a:r>
              <a:rPr lang="en-US" dirty="0" smtClean="0">
                <a:solidFill>
                  <a:srgbClr val="C00000"/>
                </a:solidFill>
              </a:rPr>
              <a:t>processed in the same lot on </a:t>
            </a:r>
            <a:r>
              <a:rPr lang="en-US" b="1" dirty="0" smtClean="0">
                <a:solidFill>
                  <a:srgbClr val="C00000"/>
                </a:solidFill>
              </a:rPr>
              <a:t>nominally identical epitaxial wafer from </a:t>
            </a:r>
            <a:r>
              <a:rPr lang="en-US" b="1" u="sng" dirty="0" smtClean="0">
                <a:solidFill>
                  <a:srgbClr val="C00000"/>
                </a:solidFill>
              </a:rPr>
              <a:t>different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epi</a:t>
            </a:r>
            <a:r>
              <a:rPr lang="en-US" b="1" dirty="0" smtClean="0">
                <a:solidFill>
                  <a:srgbClr val="C00000"/>
                </a:solidFill>
              </a:rPr>
              <a:t>-supplier (denoted by </a:t>
            </a:r>
            <a:r>
              <a:rPr lang="en-US" b="1" dirty="0" err="1" smtClean="0">
                <a:solidFill>
                  <a:srgbClr val="C00000"/>
                </a:solidFill>
              </a:rPr>
              <a:t>epi</a:t>
            </a:r>
            <a:r>
              <a:rPr lang="en-US" b="1" dirty="0" smtClean="0">
                <a:solidFill>
                  <a:srgbClr val="C00000"/>
                </a:solidFill>
              </a:rPr>
              <a:t>-supplier II) </a:t>
            </a:r>
            <a:endParaRPr lang="en-US" b="1" dirty="0">
              <a:solidFill>
                <a:srgbClr val="C00000"/>
              </a:solidFill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>
            <a:off x="6400800" y="4515345"/>
            <a:ext cx="391827" cy="0"/>
          </a:xfrm>
          <a:prstGeom prst="line">
            <a:avLst/>
          </a:prstGeom>
          <a:ln w="25400">
            <a:solidFill>
              <a:srgbClr val="FF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588446" y="4309092"/>
            <a:ext cx="23457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lang="en-US" sz="1600" baseline="-25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ON</a:t>
            </a:r>
            <a:r>
              <a:rPr lang="en-US" sz="1600" baseline="-25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_</a:t>
            </a:r>
            <a:r>
              <a:rPr lang="en-US" sz="1600" baseline="-25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DC</a:t>
            </a:r>
            <a:r>
              <a:rPr lang="en-US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4.6 </a:t>
            </a:r>
            <a:r>
              <a:rPr lang="el-GR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Ω∙</a:t>
            </a:r>
            <a:r>
              <a:rPr lang="en-US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mm</a:t>
            </a:r>
            <a:endParaRPr lang="en-US" sz="1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480992" y="6015335"/>
            <a:ext cx="6520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0000FF"/>
                </a:solidFill>
              </a:rPr>
              <a:t>Very different patterns of dynamic R</a:t>
            </a:r>
            <a:r>
              <a:rPr lang="en-US" sz="2400" baseline="-25000" dirty="0" smtClean="0">
                <a:solidFill>
                  <a:srgbClr val="0000FF"/>
                </a:solidFill>
              </a:rPr>
              <a:t>ON</a:t>
            </a:r>
            <a:r>
              <a:rPr lang="en-US" sz="2400" dirty="0" smtClean="0">
                <a:solidFill>
                  <a:srgbClr val="0000FF"/>
                </a:solidFill>
              </a:rPr>
              <a:t> </a:t>
            </a:r>
            <a:r>
              <a:rPr lang="en-US" sz="2400" dirty="0" smtClean="0">
                <a:solidFill>
                  <a:srgbClr val="0000FF"/>
                </a:solidFill>
              </a:rPr>
              <a:t>transient</a:t>
            </a: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25427" y="3797279"/>
            <a:ext cx="26561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FF"/>
                </a:solidFill>
              </a:rPr>
              <a:t>virgin </a:t>
            </a:r>
            <a:r>
              <a:rPr lang="en-US" sz="2000" dirty="0" err="1" smtClean="0">
                <a:solidFill>
                  <a:srgbClr val="0000FF"/>
                </a:solidFill>
              </a:rPr>
              <a:t>epi</a:t>
            </a:r>
            <a:r>
              <a:rPr lang="en-US" sz="2000" dirty="0" smtClean="0">
                <a:solidFill>
                  <a:srgbClr val="0000FF"/>
                </a:solidFill>
              </a:rPr>
              <a:t>-supplier I</a:t>
            </a:r>
            <a:endParaRPr lang="en-US" sz="2000" dirty="0">
              <a:solidFill>
                <a:srgbClr val="0000FF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419600" y="2762193"/>
            <a:ext cx="251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virgin </a:t>
            </a:r>
            <a:r>
              <a:rPr lang="en-US" sz="2000" dirty="0" err="1" smtClean="0">
                <a:solidFill>
                  <a:srgbClr val="FF0000"/>
                </a:solidFill>
              </a:rPr>
              <a:t>epi</a:t>
            </a:r>
            <a:r>
              <a:rPr lang="en-US" sz="2000" dirty="0" smtClean="0">
                <a:solidFill>
                  <a:srgbClr val="FF0000"/>
                </a:solidFill>
              </a:rPr>
              <a:t>-supplier II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19400" y="2393413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Transient from OFF (-5 V, 40 V) to ON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290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Discussion: </a:t>
            </a:r>
            <a:br>
              <a:rPr lang="en-US" b="1" dirty="0">
                <a:solidFill>
                  <a:srgbClr val="C00000"/>
                </a:solidFill>
              </a:rPr>
            </a:br>
            <a:r>
              <a:rPr lang="en-US" b="1" dirty="0" smtClean="0">
                <a:solidFill>
                  <a:srgbClr val="C00000"/>
                </a:solidFill>
              </a:rPr>
              <a:t>HP-stress on </a:t>
            </a:r>
            <a:r>
              <a:rPr lang="en-US" b="1" dirty="0" err="1" smtClean="0">
                <a:solidFill>
                  <a:srgbClr val="C00000"/>
                </a:solidFill>
              </a:rPr>
              <a:t>epi</a:t>
            </a:r>
            <a:r>
              <a:rPr lang="en-US" b="1" dirty="0" smtClean="0">
                <a:solidFill>
                  <a:srgbClr val="C00000"/>
                </a:solidFill>
              </a:rPr>
              <a:t>-supplier II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FC318-38CE-4050-BD44-C7421DB60D92}" type="slidenum">
              <a:rPr lang="en-US" smtClean="0"/>
              <a:t>28</a:t>
            </a:fld>
            <a:endParaRPr lang="en-US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106" y="2362200"/>
            <a:ext cx="5112814" cy="3227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100560" y="2594035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I</a:t>
            </a:r>
            <a:r>
              <a:rPr lang="en-US" baseline="-25000" dirty="0" smtClean="0">
                <a:solidFill>
                  <a:srgbClr val="C00000"/>
                </a:solidFill>
              </a:rPr>
              <a:t>DMAX</a:t>
            </a:r>
            <a:r>
              <a:rPr lang="en-US" dirty="0" smtClean="0">
                <a:solidFill>
                  <a:srgbClr val="C00000"/>
                </a:solidFill>
              </a:rPr>
              <a:t>  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33760" y="3115767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R</a:t>
            </a:r>
            <a:r>
              <a:rPr lang="en-US" baseline="-25000" dirty="0" smtClean="0">
                <a:solidFill>
                  <a:srgbClr val="0070C0"/>
                </a:solidFill>
              </a:rPr>
              <a:t>ON</a:t>
            </a:r>
            <a:r>
              <a:rPr lang="en-US" dirty="0" smtClean="0">
                <a:solidFill>
                  <a:srgbClr val="0070C0"/>
                </a:solidFill>
              </a:rPr>
              <a:t>  </a:t>
            </a:r>
            <a:endParaRPr lang="en-US" dirty="0">
              <a:solidFill>
                <a:srgbClr val="0070C0"/>
              </a:solidFill>
            </a:endParaRPr>
          </a:p>
        </p:txBody>
      </p:sp>
      <p:cxnSp>
        <p:nvCxnSpPr>
          <p:cNvPr id="12" name="Straight Arrow Connector 11"/>
          <p:cNvCxnSpPr>
            <a:stCxn id="5" idx="1"/>
          </p:cNvCxnSpPr>
          <p:nvPr/>
        </p:nvCxnSpPr>
        <p:spPr>
          <a:xfrm flipH="1">
            <a:off x="4795760" y="2778701"/>
            <a:ext cx="304800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3805160" y="3268167"/>
            <a:ext cx="304800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636700" y="3584635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I</a:t>
            </a:r>
            <a:r>
              <a:rPr lang="en-US" baseline="-25000" dirty="0" smtClean="0">
                <a:solidFill>
                  <a:srgbClr val="00B050"/>
                </a:solidFill>
              </a:rPr>
              <a:t>GOFF</a:t>
            </a:r>
            <a:r>
              <a:rPr lang="en-US" dirty="0" smtClean="0">
                <a:solidFill>
                  <a:srgbClr val="00B050"/>
                </a:solidFill>
              </a:rPr>
              <a:t>  </a:t>
            </a:r>
            <a:endParaRPr lang="en-US" dirty="0">
              <a:solidFill>
                <a:srgbClr val="00B050"/>
              </a:solidFill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5202859" y="3769301"/>
            <a:ext cx="354901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890220" y="5701781"/>
            <a:ext cx="79489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No prominent permanent degradation in R</a:t>
            </a:r>
            <a:r>
              <a:rPr lang="en-US" sz="2400" baseline="-25000" dirty="0" smtClean="0"/>
              <a:t>ON</a:t>
            </a:r>
            <a:r>
              <a:rPr lang="en-US" sz="2400" dirty="0" smtClean="0"/>
              <a:t>, I</a:t>
            </a:r>
            <a:r>
              <a:rPr lang="en-US" sz="2400" baseline="-25000" dirty="0" smtClean="0"/>
              <a:t>DMAX</a:t>
            </a:r>
            <a:r>
              <a:rPr lang="en-US" sz="2400" dirty="0" smtClean="0"/>
              <a:t> and I</a:t>
            </a:r>
            <a:r>
              <a:rPr lang="en-US" sz="2400" baseline="-25000" dirty="0" smtClean="0"/>
              <a:t>GOFF</a:t>
            </a:r>
            <a:br>
              <a:rPr lang="en-US" sz="2400" baseline="-25000" dirty="0" smtClean="0"/>
            </a:br>
            <a:r>
              <a:rPr lang="en-US" sz="2000" dirty="0" smtClean="0"/>
              <a:t>- Large increase of I</a:t>
            </a:r>
            <a:r>
              <a:rPr lang="en-US" sz="2000" baseline="-25000" dirty="0" smtClean="0"/>
              <a:t>GOFF</a:t>
            </a:r>
            <a:r>
              <a:rPr lang="en-US" sz="2000" dirty="0" smtClean="0"/>
              <a:t> recoverable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09600" y="1733490"/>
            <a:ext cx="8229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C00000"/>
                </a:solidFill>
                <a:cs typeface="Times New Roman"/>
              </a:rPr>
              <a:t>* HP-stress on </a:t>
            </a:r>
            <a:r>
              <a:rPr lang="en-US" sz="2000" b="1" dirty="0" err="1" smtClean="0">
                <a:solidFill>
                  <a:srgbClr val="C00000"/>
                </a:solidFill>
                <a:cs typeface="Times New Roman"/>
              </a:rPr>
              <a:t>epi</a:t>
            </a:r>
            <a:r>
              <a:rPr lang="en-US" sz="2000" b="1" dirty="0" smtClean="0">
                <a:solidFill>
                  <a:srgbClr val="C00000"/>
                </a:solidFill>
                <a:cs typeface="Times New Roman"/>
              </a:rPr>
              <a:t>-supplier II device</a:t>
            </a:r>
            <a:r>
              <a:rPr lang="en-US" sz="2000" dirty="0" smtClean="0">
                <a:solidFill>
                  <a:srgbClr val="C00000"/>
                </a:solidFill>
                <a:cs typeface="Times New Roman"/>
              </a:rPr>
              <a:t>: V</a:t>
            </a:r>
            <a:r>
              <a:rPr lang="en-US" sz="2000" baseline="-25000" dirty="0" smtClean="0">
                <a:solidFill>
                  <a:srgbClr val="C00000"/>
                </a:solidFill>
                <a:cs typeface="Times New Roman"/>
              </a:rPr>
              <a:t>DS</a:t>
            </a:r>
            <a:r>
              <a:rPr lang="en-US" sz="2000" dirty="0">
                <a:solidFill>
                  <a:srgbClr val="C00000"/>
                </a:solidFill>
                <a:cs typeface="Times New Roman"/>
              </a:rPr>
              <a:t>= 20 V, </a:t>
            </a:r>
            <a:r>
              <a:rPr lang="en-US" sz="2000" dirty="0" smtClean="0">
                <a:solidFill>
                  <a:srgbClr val="C00000"/>
                </a:solidFill>
                <a:cs typeface="Times New Roman"/>
              </a:rPr>
              <a:t>I</a:t>
            </a:r>
            <a:r>
              <a:rPr lang="en-US" sz="2000" baseline="-25000" dirty="0" smtClean="0">
                <a:solidFill>
                  <a:srgbClr val="C00000"/>
                </a:solidFill>
                <a:cs typeface="Times New Roman"/>
              </a:rPr>
              <a:t>D</a:t>
            </a:r>
            <a:r>
              <a:rPr lang="en-US" sz="2000" dirty="0" smtClean="0">
                <a:solidFill>
                  <a:srgbClr val="C00000"/>
                </a:solidFill>
                <a:cs typeface="Times New Roman"/>
              </a:rPr>
              <a:t>≈ 0.6 A/mm, P≈ 12 W/mm </a:t>
            </a:r>
            <a:endParaRPr lang="en-US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689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298" y="1295400"/>
            <a:ext cx="4944701" cy="3663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Discussion: </a:t>
            </a:r>
            <a:br>
              <a:rPr lang="en-US" b="1" dirty="0">
                <a:solidFill>
                  <a:srgbClr val="C00000"/>
                </a:solidFill>
              </a:rPr>
            </a:br>
            <a:r>
              <a:rPr lang="en-US" b="1" dirty="0" smtClean="0">
                <a:solidFill>
                  <a:srgbClr val="C00000"/>
                </a:solidFill>
              </a:rPr>
              <a:t>Dynamic R</a:t>
            </a:r>
            <a:r>
              <a:rPr lang="en-US" b="1" baseline="-25000" dirty="0" smtClean="0">
                <a:solidFill>
                  <a:srgbClr val="C00000"/>
                </a:solidFill>
              </a:rPr>
              <a:t>ON</a:t>
            </a:r>
            <a:r>
              <a:rPr lang="en-US" b="1" dirty="0" smtClean="0">
                <a:solidFill>
                  <a:srgbClr val="C00000"/>
                </a:solidFill>
              </a:rPr>
              <a:t> on </a:t>
            </a:r>
            <a:r>
              <a:rPr lang="en-US" b="1" dirty="0" err="1" smtClean="0">
                <a:solidFill>
                  <a:srgbClr val="C00000"/>
                </a:solidFill>
              </a:rPr>
              <a:t>epi</a:t>
            </a:r>
            <a:r>
              <a:rPr lang="en-US" b="1" dirty="0" smtClean="0">
                <a:solidFill>
                  <a:srgbClr val="C00000"/>
                </a:solidFill>
              </a:rPr>
              <a:t>-supplier II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FC318-38CE-4050-BD44-C7421DB60D92}" type="slidenum">
              <a:rPr lang="en-US" smtClean="0"/>
              <a:t>29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962400" y="3163669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2 </a:t>
            </a:r>
            <a:r>
              <a:rPr lang="en-US" dirty="0" err="1" smtClean="0">
                <a:solidFill>
                  <a:srgbClr val="FF0000"/>
                </a:solidFill>
              </a:rPr>
              <a:t>hr</a:t>
            </a:r>
            <a:r>
              <a:rPr lang="en-US" dirty="0" smtClean="0">
                <a:solidFill>
                  <a:srgbClr val="FF0000"/>
                </a:solidFill>
              </a:rPr>
              <a:t> HP-stress </a:t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>on </a:t>
            </a:r>
            <a:r>
              <a:rPr lang="en-US" b="1" dirty="0" err="1" smtClean="0">
                <a:solidFill>
                  <a:srgbClr val="FF0000"/>
                </a:solidFill>
              </a:rPr>
              <a:t>epi</a:t>
            </a:r>
            <a:r>
              <a:rPr lang="en-US" b="1" dirty="0" smtClean="0">
                <a:solidFill>
                  <a:srgbClr val="FF0000"/>
                </a:solidFill>
              </a:rPr>
              <a:t>-supplier II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43200" y="40386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Virgin </a:t>
            </a:r>
            <a:r>
              <a:rPr lang="en-US" dirty="0" err="1" smtClean="0">
                <a:solidFill>
                  <a:srgbClr val="002060"/>
                </a:solidFill>
              </a:rPr>
              <a:t>epi</a:t>
            </a:r>
            <a:r>
              <a:rPr lang="en-US" dirty="0" smtClean="0">
                <a:solidFill>
                  <a:srgbClr val="002060"/>
                </a:solidFill>
              </a:rPr>
              <a:t>-supplier II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95400" y="4876800"/>
            <a:ext cx="7086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Minor increase in dynamic R</a:t>
            </a:r>
            <a:r>
              <a:rPr lang="en-US" sz="2400" baseline="-25000" dirty="0" smtClean="0"/>
              <a:t>ON</a:t>
            </a:r>
            <a:r>
              <a:rPr lang="en-US" sz="2400" dirty="0" smtClean="0"/>
              <a:t> up to 2 </a:t>
            </a:r>
            <a:r>
              <a:rPr lang="en-US" sz="2400" dirty="0" err="1" smtClean="0"/>
              <a:t>hr</a:t>
            </a:r>
            <a:r>
              <a:rPr lang="en-US" sz="2400" dirty="0" smtClean="0"/>
              <a:t> HP-stress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err="1" smtClean="0"/>
              <a:t>Epi</a:t>
            </a:r>
            <a:r>
              <a:rPr lang="en-US" sz="2400" dirty="0" smtClean="0"/>
              <a:t>-supplier II device more robust than </a:t>
            </a:r>
            <a:r>
              <a:rPr lang="en-US" sz="2400" dirty="0" err="1" smtClean="0"/>
              <a:t>epi</a:t>
            </a:r>
            <a:r>
              <a:rPr lang="en-US" sz="2400" dirty="0" smtClean="0"/>
              <a:t>-supplier I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- R</a:t>
            </a:r>
            <a:r>
              <a:rPr lang="en-US" sz="2000" baseline="-25000" dirty="0" smtClean="0"/>
              <a:t>TH</a:t>
            </a:r>
            <a:r>
              <a:rPr lang="en-US" sz="2000" dirty="0" smtClean="0"/>
              <a:t>(thermal resistance) of </a:t>
            </a:r>
            <a:r>
              <a:rPr lang="en-US" sz="2000" dirty="0" err="1" smtClean="0"/>
              <a:t>epi</a:t>
            </a:r>
            <a:r>
              <a:rPr lang="en-US" sz="2000" dirty="0" smtClean="0"/>
              <a:t>-supplier II &lt; R</a:t>
            </a:r>
            <a:r>
              <a:rPr lang="en-US" sz="2000" baseline="-25000" dirty="0" smtClean="0"/>
              <a:t>TH</a:t>
            </a:r>
            <a:r>
              <a:rPr lang="en-US" sz="2000" dirty="0" smtClean="0"/>
              <a:t> of </a:t>
            </a:r>
            <a:r>
              <a:rPr lang="en-US" sz="2000" dirty="0" err="1" smtClean="0"/>
              <a:t>epi</a:t>
            </a:r>
            <a:r>
              <a:rPr lang="en-US" sz="2000" dirty="0" smtClean="0"/>
              <a:t>-supplier I    </a:t>
            </a:r>
            <a:br>
              <a:rPr lang="en-US" sz="2000" dirty="0" smtClean="0"/>
            </a:br>
            <a:r>
              <a:rPr lang="en-US" sz="2000" dirty="0" smtClean="0"/>
              <a:t>- </a:t>
            </a:r>
            <a:r>
              <a:rPr lang="en-US" dirty="0"/>
              <a:t>B</a:t>
            </a:r>
            <a:r>
              <a:rPr lang="en-US" dirty="0" smtClean="0"/>
              <a:t>etter heat dissipation through different buffer </a:t>
            </a:r>
            <a:r>
              <a:rPr lang="en-US" dirty="0" smtClean="0"/>
              <a:t>design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err="1" smtClean="0"/>
              <a:t>Epi</a:t>
            </a:r>
            <a:r>
              <a:rPr lang="en-US" sz="2400" dirty="0" smtClean="0"/>
              <a:t>-supplier II wafer more traps than </a:t>
            </a:r>
            <a:r>
              <a:rPr lang="en-US" sz="2400" dirty="0" err="1" smtClean="0"/>
              <a:t>epi</a:t>
            </a:r>
            <a:r>
              <a:rPr lang="en-US" sz="2400" dirty="0" smtClean="0"/>
              <a:t>-supplier I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4038600" y="160020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OFF(-10 V, 50 V) to ON </a:t>
            </a:r>
            <a:endParaRPr lang="en-US" dirty="0"/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3429000" y="3511399"/>
            <a:ext cx="587619" cy="374801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3574701" y="2249269"/>
            <a:ext cx="18354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A202AE"/>
                </a:solidFill>
              </a:rPr>
              <a:t>40 min</a:t>
            </a:r>
            <a:r>
              <a:rPr lang="en-US" dirty="0">
                <a:solidFill>
                  <a:srgbClr val="A202AE"/>
                </a:solidFill>
              </a:rPr>
              <a:t> </a:t>
            </a:r>
            <a:r>
              <a:rPr lang="en-US" dirty="0" smtClean="0">
                <a:solidFill>
                  <a:srgbClr val="A202AE"/>
                </a:solidFill>
              </a:rPr>
              <a:t>HP-stress </a:t>
            </a:r>
            <a:br>
              <a:rPr lang="en-US" dirty="0" smtClean="0">
                <a:solidFill>
                  <a:srgbClr val="A202AE"/>
                </a:solidFill>
              </a:rPr>
            </a:br>
            <a:r>
              <a:rPr lang="en-US" dirty="0" smtClean="0">
                <a:solidFill>
                  <a:srgbClr val="A202AE"/>
                </a:solidFill>
              </a:rPr>
              <a:t>on </a:t>
            </a:r>
            <a:r>
              <a:rPr lang="en-US" b="1" dirty="0" err="1" smtClean="0">
                <a:solidFill>
                  <a:srgbClr val="A202AE"/>
                </a:solidFill>
              </a:rPr>
              <a:t>epi</a:t>
            </a:r>
            <a:r>
              <a:rPr lang="en-US" b="1" dirty="0" smtClean="0">
                <a:solidFill>
                  <a:srgbClr val="A202AE"/>
                </a:solidFill>
              </a:rPr>
              <a:t>-supplier I</a:t>
            </a:r>
            <a:endParaRPr lang="en-US" b="1" dirty="0">
              <a:solidFill>
                <a:srgbClr val="A202AE"/>
              </a:solidFill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H="1">
            <a:off x="3287590" y="2567410"/>
            <a:ext cx="293811" cy="84055"/>
          </a:xfrm>
          <a:prstGeom prst="straightConnector1">
            <a:avLst/>
          </a:prstGeom>
          <a:ln w="25400">
            <a:solidFill>
              <a:srgbClr val="A202A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2525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Motivation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FC318-38CE-4050-BD44-C7421DB60D92}" type="slidenum">
              <a:rPr lang="en-US" smtClean="0"/>
              <a:t>3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09600" y="1371600"/>
            <a:ext cx="81534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800" dirty="0" smtClean="0"/>
              <a:t>Dynamic ON-resistance (R</a:t>
            </a:r>
            <a:r>
              <a:rPr lang="en-US" sz="2800" baseline="-25000" dirty="0" smtClean="0"/>
              <a:t>ON</a:t>
            </a:r>
            <a:r>
              <a:rPr lang="en-US" sz="2800" dirty="0" smtClean="0"/>
              <a:t>) a.k.a. “current collapse”</a:t>
            </a:r>
            <a:br>
              <a:rPr lang="en-US" sz="2800" dirty="0" smtClean="0"/>
            </a:br>
            <a:endParaRPr lang="en-US" sz="2400" dirty="0" smtClean="0"/>
          </a:p>
        </p:txBody>
      </p:sp>
      <p:sp>
        <p:nvSpPr>
          <p:cNvPr id="47" name="TextBox 46"/>
          <p:cNvSpPr txBox="1"/>
          <p:nvPr/>
        </p:nvSpPr>
        <p:spPr>
          <a:xfrm>
            <a:off x="6324600" y="1944886"/>
            <a:ext cx="2345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Tirado</a:t>
            </a:r>
            <a:r>
              <a:rPr lang="en-US" dirty="0" smtClean="0"/>
              <a:t> </a:t>
            </a:r>
            <a:r>
              <a:rPr lang="en-US" i="1" dirty="0" smtClean="0"/>
              <a:t>et al</a:t>
            </a:r>
            <a:r>
              <a:rPr lang="en-US" dirty="0"/>
              <a:t>,</a:t>
            </a:r>
            <a:r>
              <a:rPr lang="en-US" dirty="0" smtClean="0"/>
              <a:t> TED 2007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264152"/>
            <a:ext cx="3995544" cy="2949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54" y="2100245"/>
            <a:ext cx="4945843" cy="3211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9402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570037"/>
            <a:ext cx="7010400" cy="4525963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Motivation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Dynamic ON-resistance measurement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High-power stress experiment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Discussion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FC318-38CE-4050-BD44-C7421DB60D92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785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Conclusion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Developed </a:t>
            </a:r>
            <a:r>
              <a:rPr lang="en-US" dirty="0" smtClean="0">
                <a:solidFill>
                  <a:srgbClr val="0000FF"/>
                </a:solidFill>
              </a:rPr>
              <a:t>new dynamic R</a:t>
            </a:r>
            <a:r>
              <a:rPr lang="en-US" baseline="-25000" dirty="0" smtClean="0">
                <a:solidFill>
                  <a:srgbClr val="0000FF"/>
                </a:solidFill>
              </a:rPr>
              <a:t>ON</a:t>
            </a:r>
            <a:r>
              <a:rPr lang="en-US" dirty="0" smtClean="0">
                <a:solidFill>
                  <a:srgbClr val="0000FF"/>
                </a:solidFill>
              </a:rPr>
              <a:t> measurement methodology</a:t>
            </a:r>
          </a:p>
          <a:p>
            <a:endParaRPr lang="en-US" sz="2100" dirty="0" smtClean="0">
              <a:solidFill>
                <a:srgbClr val="0000FF"/>
              </a:solidFill>
            </a:endParaRPr>
          </a:p>
          <a:p>
            <a:r>
              <a:rPr lang="en-US" dirty="0" smtClean="0"/>
              <a:t>Key findings from HP electrical stress </a:t>
            </a:r>
            <a:r>
              <a:rPr lang="en-US" dirty="0"/>
              <a:t/>
            </a:r>
            <a:br>
              <a:rPr lang="en-US" dirty="0"/>
            </a:br>
            <a:r>
              <a:rPr lang="en-US" sz="3000" dirty="0" smtClean="0"/>
              <a:t>- </a:t>
            </a:r>
            <a:r>
              <a:rPr lang="en-US" sz="3000" dirty="0" smtClean="0">
                <a:solidFill>
                  <a:srgbClr val="0000FF"/>
                </a:solidFill>
              </a:rPr>
              <a:t>Large </a:t>
            </a:r>
            <a:r>
              <a:rPr lang="en-US" sz="3000" dirty="0">
                <a:solidFill>
                  <a:srgbClr val="0000FF"/>
                </a:solidFill>
              </a:rPr>
              <a:t>increase in dynamic R</a:t>
            </a:r>
            <a:r>
              <a:rPr lang="en-US" sz="3000" baseline="-25000" dirty="0">
                <a:solidFill>
                  <a:srgbClr val="0000FF"/>
                </a:solidFill>
              </a:rPr>
              <a:t>ON </a:t>
            </a:r>
            <a:r>
              <a:rPr lang="en-US" sz="3000" dirty="0" smtClean="0"/>
              <a:t>on </a:t>
            </a:r>
            <a:r>
              <a:rPr lang="en-US" sz="3000" dirty="0"/>
              <a:t>a short-time scale 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3000" dirty="0" smtClean="0"/>
              <a:t>- </a:t>
            </a:r>
            <a:r>
              <a:rPr lang="en-US" sz="3000" dirty="0" smtClean="0">
                <a:solidFill>
                  <a:srgbClr val="0000FF"/>
                </a:solidFill>
              </a:rPr>
              <a:t>Formation </a:t>
            </a:r>
            <a:r>
              <a:rPr lang="en-US" sz="3000" dirty="0">
                <a:solidFill>
                  <a:srgbClr val="0000FF"/>
                </a:solidFill>
              </a:rPr>
              <a:t>of shallow traps </a:t>
            </a:r>
            <a:r>
              <a:rPr lang="en-US" sz="3000" dirty="0" smtClean="0"/>
              <a:t>most likely inside </a:t>
            </a:r>
            <a:r>
              <a:rPr lang="en-US" sz="3000" dirty="0"/>
              <a:t>the </a:t>
            </a:r>
            <a:r>
              <a:rPr lang="en-US" sz="3000" dirty="0" err="1"/>
              <a:t>AlGaN</a:t>
            </a:r>
            <a:r>
              <a:rPr lang="en-US" sz="3000" dirty="0"/>
              <a:t> barrier or at its </a:t>
            </a:r>
            <a:r>
              <a:rPr lang="en-US" sz="3000" dirty="0" smtClean="0"/>
              <a:t>surface</a:t>
            </a:r>
          </a:p>
          <a:p>
            <a:endParaRPr lang="en-US" sz="2200" dirty="0" smtClean="0"/>
          </a:p>
          <a:p>
            <a:r>
              <a:rPr lang="en-US" dirty="0" err="1" smtClean="0"/>
              <a:t>GaN</a:t>
            </a:r>
            <a:r>
              <a:rPr lang="en-US" dirty="0" smtClean="0"/>
              <a:t> HEMTs device operation under RF power or hard-switching </a:t>
            </a:r>
            <a:r>
              <a:rPr lang="en-US" dirty="0" smtClean="0"/>
              <a:t>conditions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000" dirty="0" smtClean="0"/>
              <a:t>- </a:t>
            </a:r>
            <a:r>
              <a:rPr lang="en-US" sz="3000" dirty="0" smtClean="0">
                <a:solidFill>
                  <a:srgbClr val="FF0000"/>
                </a:solidFill>
              </a:rPr>
              <a:t>Undesirable </a:t>
            </a:r>
            <a:r>
              <a:rPr lang="en-US" sz="3000" dirty="0">
                <a:solidFill>
                  <a:srgbClr val="FF0000"/>
                </a:solidFill>
              </a:rPr>
              <a:t>increase of dynamic R</a:t>
            </a:r>
            <a:r>
              <a:rPr lang="en-US" sz="3000" baseline="-25000" dirty="0">
                <a:solidFill>
                  <a:srgbClr val="FF0000"/>
                </a:solidFill>
              </a:rPr>
              <a:t>ON</a:t>
            </a:r>
            <a:r>
              <a:rPr lang="en-US" sz="3000" dirty="0">
                <a:solidFill>
                  <a:srgbClr val="FF0000"/>
                </a:solidFill>
              </a:rPr>
              <a:t> on a very short time scale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FC318-38CE-4050-BD44-C7421DB60D92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809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Motivation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FC318-38CE-4050-BD44-C7421DB60D92}" type="slidenum">
              <a:rPr lang="en-US" smtClean="0"/>
              <a:t>4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09600" y="1371600"/>
            <a:ext cx="81534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800" dirty="0" smtClean="0"/>
              <a:t>Dynamic ON-resistance (R</a:t>
            </a:r>
            <a:r>
              <a:rPr lang="en-US" sz="2800" baseline="-25000" dirty="0" smtClean="0"/>
              <a:t>ON</a:t>
            </a:r>
            <a:r>
              <a:rPr lang="en-US" sz="2800" dirty="0" smtClean="0"/>
              <a:t>) a.k.a. “current collapse”</a:t>
            </a:r>
            <a:br>
              <a:rPr lang="en-US" sz="2800" dirty="0" smtClean="0"/>
            </a:br>
            <a:endParaRPr lang="en-US" sz="2400" dirty="0" smtClean="0"/>
          </a:p>
        </p:txBody>
      </p:sp>
      <p:sp>
        <p:nvSpPr>
          <p:cNvPr id="3" name="Rectangle 2"/>
          <p:cNvSpPr/>
          <p:nvPr/>
        </p:nvSpPr>
        <p:spPr>
          <a:xfrm>
            <a:off x="1143000" y="5410200"/>
            <a:ext cx="64770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Calibri" pitchFamily="34" charset="0"/>
              <a:buChar char="‒"/>
            </a:pPr>
            <a:r>
              <a:rPr lang="en-US" sz="2400" dirty="0" smtClean="0">
                <a:solidFill>
                  <a:srgbClr val="0000FF"/>
                </a:solidFill>
              </a:rPr>
              <a:t>Primary </a:t>
            </a:r>
            <a:r>
              <a:rPr lang="en-US" sz="2400" dirty="0">
                <a:solidFill>
                  <a:srgbClr val="0000FF"/>
                </a:solidFill>
              </a:rPr>
              <a:t>concern in </a:t>
            </a:r>
            <a:r>
              <a:rPr lang="en-US" sz="2400" dirty="0" err="1">
                <a:solidFill>
                  <a:srgbClr val="0000FF"/>
                </a:solidFill>
              </a:rPr>
              <a:t>GaN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smtClean="0">
                <a:solidFill>
                  <a:srgbClr val="0000FF"/>
                </a:solidFill>
              </a:rPr>
              <a:t>power-switching and RF power-amplifier devices</a:t>
            </a: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324600" y="1944886"/>
            <a:ext cx="2345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Tirado</a:t>
            </a:r>
            <a:r>
              <a:rPr lang="en-US" dirty="0" smtClean="0"/>
              <a:t> </a:t>
            </a:r>
            <a:r>
              <a:rPr lang="en-US" i="1" dirty="0" smtClean="0"/>
              <a:t>et al</a:t>
            </a:r>
            <a:r>
              <a:rPr lang="en-US" dirty="0"/>
              <a:t>,</a:t>
            </a:r>
            <a:r>
              <a:rPr lang="en-US" dirty="0" smtClean="0"/>
              <a:t> TED 2007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264152"/>
            <a:ext cx="3995544" cy="2949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54" y="2100245"/>
            <a:ext cx="4945843" cy="3211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6062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Motivation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FC318-38CE-4050-BD44-C7421DB60D92}" type="slidenum">
              <a:rPr lang="en-US" smtClean="0"/>
              <a:t>5</a:t>
            </a:fld>
            <a:endParaRPr lang="en-US" dirty="0"/>
          </a:p>
        </p:txBody>
      </p:sp>
      <p:sp>
        <p:nvSpPr>
          <p:cNvPr id="57" name="TextBox 56"/>
          <p:cNvSpPr txBox="1"/>
          <p:nvPr/>
        </p:nvSpPr>
        <p:spPr>
          <a:xfrm>
            <a:off x="381000" y="1352014"/>
            <a:ext cx="815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/>
              <a:t>Much less understanding</a:t>
            </a:r>
            <a:endParaRPr lang="en-US" sz="2400" dirty="0" smtClean="0"/>
          </a:p>
        </p:txBody>
      </p:sp>
      <p:sp>
        <p:nvSpPr>
          <p:cNvPr id="3" name="Rectangle 2"/>
          <p:cNvSpPr/>
          <p:nvPr/>
        </p:nvSpPr>
        <p:spPr>
          <a:xfrm>
            <a:off x="685800" y="1875234"/>
            <a:ext cx="7696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alibri" pitchFamily="34" charset="0"/>
              <a:buChar char="‒"/>
            </a:pPr>
            <a:r>
              <a:rPr lang="en-US" sz="2400" dirty="0"/>
              <a:t>Impact of electrical stress on dynamic </a:t>
            </a:r>
            <a:r>
              <a:rPr lang="en-US" sz="2400" dirty="0" smtClean="0"/>
              <a:t>R</a:t>
            </a:r>
            <a:r>
              <a:rPr lang="en-US" sz="2400" baseline="-25000" dirty="0" smtClean="0"/>
              <a:t>ON</a:t>
            </a:r>
            <a:endParaRPr lang="en-US" sz="2400" dirty="0" smtClean="0"/>
          </a:p>
          <a:p>
            <a:pPr marL="285750" indent="-285750">
              <a:buFont typeface="Calibri" pitchFamily="34" charset="0"/>
              <a:buChar char="‒"/>
            </a:pPr>
            <a:r>
              <a:rPr lang="en-US" sz="2400" dirty="0" smtClean="0"/>
              <a:t>Especially</a:t>
            </a:r>
            <a:r>
              <a:rPr lang="en-US" sz="2400" dirty="0"/>
              <a:t>, </a:t>
            </a:r>
            <a:r>
              <a:rPr lang="en-US" sz="2400" dirty="0" smtClean="0">
                <a:solidFill>
                  <a:srgbClr val="FF0000"/>
                </a:solidFill>
              </a:rPr>
              <a:t>high-power (HP) state </a:t>
            </a:r>
            <a:r>
              <a:rPr lang="en-US" sz="2400" dirty="0" smtClean="0"/>
              <a:t>in </a:t>
            </a:r>
            <a:r>
              <a:rPr lang="en-US" sz="2400" dirty="0" err="1" smtClean="0"/>
              <a:t>GaN</a:t>
            </a:r>
            <a:r>
              <a:rPr lang="en-US" sz="2400" dirty="0" smtClean="0"/>
              <a:t> device operation </a:t>
            </a:r>
          </a:p>
        </p:txBody>
      </p:sp>
    </p:spTree>
    <p:extLst>
      <p:ext uri="{BB962C8B-B14F-4D97-AF65-F5344CB8AC3E}">
        <p14:creationId xmlns:p14="http://schemas.microsoft.com/office/powerpoint/2010/main" val="4131729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Motivation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FC318-38CE-4050-BD44-C7421DB60D92}" type="slidenum">
              <a:rPr lang="en-US" smtClean="0"/>
              <a:t>6</a:t>
            </a:fld>
            <a:endParaRPr lang="en-US" dirty="0"/>
          </a:p>
        </p:txBody>
      </p:sp>
      <p:sp>
        <p:nvSpPr>
          <p:cNvPr id="57" name="TextBox 56"/>
          <p:cNvSpPr txBox="1"/>
          <p:nvPr/>
        </p:nvSpPr>
        <p:spPr>
          <a:xfrm>
            <a:off x="381000" y="1352014"/>
            <a:ext cx="815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/>
              <a:t>Much less understanding</a:t>
            </a:r>
            <a:endParaRPr lang="en-US" sz="2400" dirty="0" smtClean="0"/>
          </a:p>
        </p:txBody>
      </p:sp>
      <p:sp>
        <p:nvSpPr>
          <p:cNvPr id="3" name="Rectangle 2"/>
          <p:cNvSpPr/>
          <p:nvPr/>
        </p:nvSpPr>
        <p:spPr>
          <a:xfrm>
            <a:off x="685800" y="1875234"/>
            <a:ext cx="7696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alibri" pitchFamily="34" charset="0"/>
              <a:buChar char="‒"/>
            </a:pPr>
            <a:r>
              <a:rPr lang="en-US" sz="2400" dirty="0"/>
              <a:t>Impact of electrical stress on dynamic </a:t>
            </a:r>
            <a:r>
              <a:rPr lang="en-US" sz="2400" dirty="0" smtClean="0"/>
              <a:t>R</a:t>
            </a:r>
            <a:r>
              <a:rPr lang="en-US" sz="2400" baseline="-25000" dirty="0" smtClean="0"/>
              <a:t>ON</a:t>
            </a:r>
            <a:endParaRPr lang="en-US" sz="2400" dirty="0" smtClean="0"/>
          </a:p>
          <a:p>
            <a:pPr marL="285750" indent="-285750">
              <a:buFont typeface="Calibri" pitchFamily="34" charset="0"/>
              <a:buChar char="‒"/>
            </a:pPr>
            <a:r>
              <a:rPr lang="en-US" sz="2400" dirty="0" smtClean="0"/>
              <a:t>Especially</a:t>
            </a:r>
            <a:r>
              <a:rPr lang="en-US" sz="2400" dirty="0"/>
              <a:t>, </a:t>
            </a:r>
            <a:r>
              <a:rPr lang="en-US" sz="2400" dirty="0" smtClean="0">
                <a:solidFill>
                  <a:srgbClr val="FF0000"/>
                </a:solidFill>
              </a:rPr>
              <a:t>high-power (HP) state </a:t>
            </a:r>
            <a:r>
              <a:rPr lang="en-US" sz="2400" dirty="0" smtClean="0"/>
              <a:t>in </a:t>
            </a:r>
            <a:r>
              <a:rPr lang="en-US" sz="2400" dirty="0" err="1" smtClean="0"/>
              <a:t>GaN</a:t>
            </a:r>
            <a:r>
              <a:rPr lang="en-US" sz="2400" dirty="0" smtClean="0"/>
              <a:t> device operation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1999" y="2819400"/>
            <a:ext cx="1685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&lt; RF-amplifier &gt;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4832327" y="2819400"/>
            <a:ext cx="2330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&lt; Power-switching &gt;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912635"/>
            <a:ext cx="3981007" cy="2421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3393" y="2895600"/>
            <a:ext cx="3981007" cy="2421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2367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Motivation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FC318-38CE-4050-BD44-C7421DB60D92}" type="slidenum">
              <a:rPr lang="en-US" smtClean="0"/>
              <a:t>7</a:t>
            </a:fld>
            <a:endParaRPr lang="en-US" dirty="0"/>
          </a:p>
        </p:txBody>
      </p:sp>
      <p:sp>
        <p:nvSpPr>
          <p:cNvPr id="57" name="TextBox 56"/>
          <p:cNvSpPr txBox="1"/>
          <p:nvPr/>
        </p:nvSpPr>
        <p:spPr>
          <a:xfrm>
            <a:off x="381000" y="1352014"/>
            <a:ext cx="815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/>
              <a:t>Much less understanding</a:t>
            </a:r>
            <a:endParaRPr lang="en-US" sz="2400" dirty="0" smtClean="0"/>
          </a:p>
        </p:txBody>
      </p:sp>
      <p:sp>
        <p:nvSpPr>
          <p:cNvPr id="3" name="Rectangle 2"/>
          <p:cNvSpPr/>
          <p:nvPr/>
        </p:nvSpPr>
        <p:spPr>
          <a:xfrm>
            <a:off x="685800" y="1875234"/>
            <a:ext cx="7696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alibri" pitchFamily="34" charset="0"/>
              <a:buChar char="‒"/>
            </a:pPr>
            <a:r>
              <a:rPr lang="en-US" sz="2400" dirty="0"/>
              <a:t>Impact of electrical stress on dynamic </a:t>
            </a:r>
            <a:r>
              <a:rPr lang="en-US" sz="2400" dirty="0" smtClean="0"/>
              <a:t>R</a:t>
            </a:r>
            <a:r>
              <a:rPr lang="en-US" sz="2400" baseline="-25000" dirty="0" smtClean="0"/>
              <a:t>ON</a:t>
            </a:r>
            <a:endParaRPr lang="en-US" sz="2400" dirty="0" smtClean="0"/>
          </a:p>
          <a:p>
            <a:pPr marL="285750" indent="-285750">
              <a:buFont typeface="Calibri" pitchFamily="34" charset="0"/>
              <a:buChar char="‒"/>
            </a:pPr>
            <a:r>
              <a:rPr lang="en-US" sz="2400" dirty="0" smtClean="0"/>
              <a:t>Especially</a:t>
            </a:r>
            <a:r>
              <a:rPr lang="en-US" sz="2400" dirty="0"/>
              <a:t>, </a:t>
            </a:r>
            <a:r>
              <a:rPr lang="en-US" sz="2400" dirty="0" smtClean="0">
                <a:solidFill>
                  <a:srgbClr val="FF0000"/>
                </a:solidFill>
              </a:rPr>
              <a:t>high-power (HP) state </a:t>
            </a:r>
            <a:r>
              <a:rPr lang="en-US" sz="2400" dirty="0" smtClean="0"/>
              <a:t>in </a:t>
            </a:r>
            <a:r>
              <a:rPr lang="en-US" sz="2400" dirty="0" err="1" smtClean="0"/>
              <a:t>GaN</a:t>
            </a:r>
            <a:r>
              <a:rPr lang="en-US" sz="2400" dirty="0" smtClean="0"/>
              <a:t> device operation 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944" y="2706231"/>
            <a:ext cx="6519912" cy="2393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977346" y="5036743"/>
            <a:ext cx="30071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Meneghesso</a:t>
            </a:r>
            <a:r>
              <a:rPr lang="en-US" dirty="0" smtClean="0"/>
              <a:t> </a:t>
            </a:r>
            <a:r>
              <a:rPr lang="en-US" i="1" dirty="0" smtClean="0"/>
              <a:t>et al</a:t>
            </a:r>
            <a:r>
              <a:rPr lang="en-US" dirty="0"/>
              <a:t>,</a:t>
            </a:r>
            <a:r>
              <a:rPr lang="en-US" dirty="0" smtClean="0"/>
              <a:t> TED </a:t>
            </a:r>
            <a:r>
              <a:rPr lang="en-US" dirty="0" smtClean="0"/>
              <a:t>2006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171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Motivation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FC318-38CE-4050-BD44-C7421DB60D92}" type="slidenum">
              <a:rPr lang="en-US" smtClean="0"/>
              <a:t>8</a:t>
            </a:fld>
            <a:endParaRPr lang="en-US" dirty="0"/>
          </a:p>
        </p:txBody>
      </p:sp>
      <p:sp>
        <p:nvSpPr>
          <p:cNvPr id="57" name="TextBox 56"/>
          <p:cNvSpPr txBox="1"/>
          <p:nvPr/>
        </p:nvSpPr>
        <p:spPr>
          <a:xfrm>
            <a:off x="381000" y="1352014"/>
            <a:ext cx="815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/>
              <a:t>Much less understanding</a:t>
            </a:r>
            <a:endParaRPr lang="en-US" sz="2400" dirty="0" smtClean="0"/>
          </a:p>
        </p:txBody>
      </p:sp>
      <p:sp>
        <p:nvSpPr>
          <p:cNvPr id="3" name="Rectangle 2"/>
          <p:cNvSpPr/>
          <p:nvPr/>
        </p:nvSpPr>
        <p:spPr>
          <a:xfrm>
            <a:off x="685800" y="1875234"/>
            <a:ext cx="7696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alibri" pitchFamily="34" charset="0"/>
              <a:buChar char="‒"/>
            </a:pPr>
            <a:r>
              <a:rPr lang="en-US" sz="2400" dirty="0"/>
              <a:t>Impact of electrical stress on dynamic </a:t>
            </a:r>
            <a:r>
              <a:rPr lang="en-US" sz="2400" dirty="0" smtClean="0"/>
              <a:t>R</a:t>
            </a:r>
            <a:r>
              <a:rPr lang="en-US" sz="2400" baseline="-25000" dirty="0" smtClean="0"/>
              <a:t>ON</a:t>
            </a:r>
            <a:endParaRPr lang="en-US" sz="2400" dirty="0" smtClean="0"/>
          </a:p>
          <a:p>
            <a:pPr marL="285750" indent="-285750">
              <a:buFont typeface="Calibri" pitchFamily="34" charset="0"/>
              <a:buChar char="‒"/>
            </a:pPr>
            <a:r>
              <a:rPr lang="en-US" sz="2400" dirty="0" smtClean="0"/>
              <a:t>Especially</a:t>
            </a:r>
            <a:r>
              <a:rPr lang="en-US" sz="2400" dirty="0"/>
              <a:t>, </a:t>
            </a:r>
            <a:r>
              <a:rPr lang="en-US" sz="2400" dirty="0" smtClean="0">
                <a:solidFill>
                  <a:srgbClr val="FF0000"/>
                </a:solidFill>
              </a:rPr>
              <a:t>high-power (HP) state </a:t>
            </a:r>
            <a:r>
              <a:rPr lang="en-US" sz="2400" dirty="0" smtClean="0"/>
              <a:t>in </a:t>
            </a:r>
            <a:r>
              <a:rPr lang="en-US" sz="2400" dirty="0" err="1" smtClean="0"/>
              <a:t>GaN</a:t>
            </a:r>
            <a:r>
              <a:rPr lang="en-US" sz="2400" dirty="0" smtClean="0"/>
              <a:t> device operation 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944" y="2706231"/>
            <a:ext cx="6519912" cy="2393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381000" y="5105400"/>
            <a:ext cx="7848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800" dirty="0" smtClean="0"/>
              <a:t> Goal</a:t>
            </a:r>
            <a:endParaRPr lang="en-US" sz="2000" dirty="0"/>
          </a:p>
        </p:txBody>
      </p:sp>
      <p:sp>
        <p:nvSpPr>
          <p:cNvPr id="12" name="Rectangle 11"/>
          <p:cNvSpPr/>
          <p:nvPr/>
        </p:nvSpPr>
        <p:spPr>
          <a:xfrm>
            <a:off x="685800" y="5562600"/>
            <a:ext cx="8077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alibri" pitchFamily="34" charset="0"/>
              <a:buChar char="‒"/>
            </a:pPr>
            <a:r>
              <a:rPr lang="en-US" sz="2400" dirty="0" smtClean="0">
                <a:solidFill>
                  <a:srgbClr val="0000FF"/>
                </a:solidFill>
              </a:rPr>
              <a:t>New </a:t>
            </a:r>
            <a:r>
              <a:rPr lang="en-US" sz="2400" dirty="0">
                <a:solidFill>
                  <a:srgbClr val="0000FF"/>
                </a:solidFill>
              </a:rPr>
              <a:t>methodology for dynamic R</a:t>
            </a:r>
            <a:r>
              <a:rPr lang="en-US" sz="2400" baseline="-25000" dirty="0">
                <a:solidFill>
                  <a:srgbClr val="0000FF"/>
                </a:solidFill>
              </a:rPr>
              <a:t>ON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smtClean="0">
                <a:solidFill>
                  <a:srgbClr val="0000FF"/>
                </a:solidFill>
              </a:rPr>
              <a:t>measurement</a:t>
            </a:r>
          </a:p>
          <a:p>
            <a:pPr marL="285750" indent="-285750">
              <a:buFont typeface="Calibri" pitchFamily="34" charset="0"/>
              <a:buChar char="‒"/>
            </a:pPr>
            <a:r>
              <a:rPr lang="en-US" sz="2400" dirty="0" smtClean="0">
                <a:solidFill>
                  <a:srgbClr val="0000FF"/>
                </a:solidFill>
              </a:rPr>
              <a:t>Investigate </a:t>
            </a:r>
            <a:r>
              <a:rPr lang="en-US" sz="2400" dirty="0">
                <a:solidFill>
                  <a:srgbClr val="0000FF"/>
                </a:solidFill>
              </a:rPr>
              <a:t>the impact of high-power stress on dynamic R</a:t>
            </a:r>
            <a:r>
              <a:rPr lang="en-US" sz="2400" baseline="-25000" dirty="0">
                <a:solidFill>
                  <a:srgbClr val="0000FF"/>
                </a:solidFill>
              </a:rPr>
              <a:t>ON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77346" y="5036743"/>
            <a:ext cx="30071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Meneghesso</a:t>
            </a:r>
            <a:r>
              <a:rPr lang="en-US" dirty="0" smtClean="0"/>
              <a:t> </a:t>
            </a:r>
            <a:r>
              <a:rPr lang="en-US" i="1" dirty="0" smtClean="0"/>
              <a:t>et al</a:t>
            </a:r>
            <a:r>
              <a:rPr lang="en-US" dirty="0"/>
              <a:t>,</a:t>
            </a:r>
            <a:r>
              <a:rPr lang="en-US" dirty="0" smtClean="0"/>
              <a:t> TED </a:t>
            </a:r>
            <a:r>
              <a:rPr lang="en-US" dirty="0" smtClean="0"/>
              <a:t>2006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933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570037"/>
            <a:ext cx="7010400" cy="4525963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Motivation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Dynamic ON-resistance measurement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High-power stress experiment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Discussion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Conclusion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FC318-38CE-4050-BD44-C7421DB60D9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515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2699</TotalTime>
  <Words>989</Words>
  <Application>Microsoft Office PowerPoint</Application>
  <PresentationFormat>On-screen Show (4:3)</PresentationFormat>
  <Paragraphs>255</Paragraphs>
  <Slides>31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Impact of high-power stress on dynamic ON-resistance of  high-voltage GaN HEMTs</vt:lpstr>
      <vt:lpstr>Outline</vt:lpstr>
      <vt:lpstr>Motivation</vt:lpstr>
      <vt:lpstr>Motivation</vt:lpstr>
      <vt:lpstr>Motivation</vt:lpstr>
      <vt:lpstr>Motivation</vt:lpstr>
      <vt:lpstr>Motivation</vt:lpstr>
      <vt:lpstr>Motivation</vt:lpstr>
      <vt:lpstr>Outline</vt:lpstr>
      <vt:lpstr>Dynamic RON measurement</vt:lpstr>
      <vt:lpstr>Dynamic RON measurement</vt:lpstr>
      <vt:lpstr>Dynamic RON measurement</vt:lpstr>
      <vt:lpstr>Dynamic RON measurement</vt:lpstr>
      <vt:lpstr>Dynamic RON measurement</vt:lpstr>
      <vt:lpstr>Dynamic RON measurement</vt:lpstr>
      <vt:lpstr>Dynamic RON measurement</vt:lpstr>
      <vt:lpstr>Dynamic RON measurement</vt:lpstr>
      <vt:lpstr>Outline</vt:lpstr>
      <vt:lpstr>High-power DC-stress</vt:lpstr>
      <vt:lpstr>Dynamic RON transients</vt:lpstr>
      <vt:lpstr>Time constant spectrum</vt:lpstr>
      <vt:lpstr>Dynamic RON at different T</vt:lpstr>
      <vt:lpstr>Time constant spectrum at different T</vt:lpstr>
      <vt:lpstr>Arrhenius plot</vt:lpstr>
      <vt:lpstr>Outline</vt:lpstr>
      <vt:lpstr>Discussion:  HP-stress with higher VDS  </vt:lpstr>
      <vt:lpstr>Discussion: Different epi-supplier</vt:lpstr>
      <vt:lpstr>Discussion:  HP-stress on epi-supplier II</vt:lpstr>
      <vt:lpstr>Discussion:  Dynamic RON on epi-supplier II</vt:lpstr>
      <vt:lpstr>Outline</vt:lpstr>
      <vt:lpstr>Conclusion</vt:lpstr>
    </vt:vector>
  </TitlesOfParts>
  <Company>MIT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Impact of high-power stress on dynamic ON-resistance of high-voltage GaN HEMTs</dc:title>
  <dc:creator>Donghyun Jin</dc:creator>
  <cp:lastModifiedBy>Donghyun Jin</cp:lastModifiedBy>
  <cp:revision>118</cp:revision>
  <cp:lastPrinted>2012-04-22T15:24:16Z</cp:lastPrinted>
  <dcterms:created xsi:type="dcterms:W3CDTF">2012-04-12T15:26:21Z</dcterms:created>
  <dcterms:modified xsi:type="dcterms:W3CDTF">2012-04-22T18:37:13Z</dcterms:modified>
</cp:coreProperties>
</file>