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bin" ContentType="application/vnd.openxmlformats-officedocument.oleObjec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4" r:id="rId1"/>
  </p:sldMasterIdLst>
  <p:notesMasterIdLst>
    <p:notesMasterId r:id="rId15"/>
  </p:notesMasterIdLst>
  <p:sldIdLst>
    <p:sldId id="263" r:id="rId2"/>
    <p:sldId id="256" r:id="rId3"/>
    <p:sldId id="296" r:id="rId4"/>
    <p:sldId id="297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305" r:id="rId13"/>
    <p:sldId id="306" r:id="rId14"/>
  </p:sldIdLst>
  <p:sldSz cx="10160000" cy="5715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31"/>
    <p:restoredTop sz="94631"/>
  </p:normalViewPr>
  <p:slideViewPr>
    <p:cSldViewPr snapToGrid="0" snapToObjects="1">
      <p:cViewPr varScale="1">
        <p:scale>
          <a:sx n="118" d="100"/>
          <a:sy n="118" d="100"/>
        </p:scale>
        <p:origin x="232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1" d="100"/>
          <a:sy n="81" d="100"/>
        </p:scale>
        <p:origin x="338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Relationship Id="rId2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Relationship Id="rId2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Relationship Id="rId2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Relationship Id="rId2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Relationship Id="rId2" Type="http://schemas.openxmlformats.org/officeDocument/2006/relationships/image" Target="../media/image16.wmf"/><Relationship Id="rId3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Relationship Id="rId2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43AD3B-3768-6A4E-8BED-DE651A721D55}" type="datetimeFigureOut">
              <a:rPr lang="en-US" smtClean="0"/>
              <a:t>7/8/16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490FE8-D9B1-1148-A2E9-67ED8DAB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643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490FE8-D9B1-1148-A2E9-67ED8DABA45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326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000" y="935302"/>
            <a:ext cx="7620000" cy="1989667"/>
          </a:xfrm>
        </p:spPr>
        <p:txBody>
          <a:bodyPr anchor="b"/>
          <a:lstStyle>
            <a:lvl1pPr algn="ctr">
              <a:defRPr sz="5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3001698"/>
            <a:ext cx="7620000" cy="1379802"/>
          </a:xfrm>
        </p:spPr>
        <p:txBody>
          <a:bodyPr/>
          <a:lstStyle>
            <a:lvl1pPr marL="0" indent="0" algn="ctr">
              <a:buNone/>
              <a:defRPr sz="2000"/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7500" y="5296958"/>
            <a:ext cx="879929" cy="304271"/>
          </a:xfrm>
        </p:spPr>
        <p:txBody>
          <a:bodyPr/>
          <a:lstStyle>
            <a:lvl1pPr>
              <a:defRPr b="1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mtClean="0"/>
              <a:t>07/12/2016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65500" y="5296957"/>
            <a:ext cx="3429000" cy="30427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70571" y="5296958"/>
            <a:ext cx="415471" cy="304271"/>
          </a:xfrm>
        </p:spPr>
        <p:txBody>
          <a:bodyPr/>
          <a:lstStyle>
            <a:lvl1pPr>
              <a:defRPr b="1">
                <a:latin typeface="Arial" charset="0"/>
                <a:ea typeface="Arial" charset="0"/>
                <a:cs typeface="Arial" charset="0"/>
              </a:defRPr>
            </a:lvl1pPr>
          </a:lstStyle>
          <a:p>
            <a:fld id="{852924A0-3ABD-E244-98A4-94BC55B0F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97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07/12/2016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24A0-3ABD-E244-98A4-94BC55B0F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170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70750" y="304271"/>
            <a:ext cx="2190750" cy="48431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500" y="304271"/>
            <a:ext cx="6445250" cy="484319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07/12/2016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24A0-3ABD-E244-98A4-94BC55B0F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74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6657" y="5296956"/>
            <a:ext cx="823686" cy="304271"/>
          </a:xfrm>
        </p:spPr>
        <p:txBody>
          <a:bodyPr/>
          <a:lstStyle>
            <a:lvl1pPr>
              <a:defRPr b="1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mtClean="0"/>
              <a:t>07/12/2016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65500" y="5296957"/>
            <a:ext cx="3429000" cy="30427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61500" y="5296958"/>
            <a:ext cx="370115" cy="304271"/>
          </a:xfrm>
        </p:spPr>
        <p:txBody>
          <a:bodyPr/>
          <a:lstStyle>
            <a:lvl1pPr>
              <a:defRPr b="1">
                <a:latin typeface="Arial" charset="0"/>
                <a:ea typeface="Arial" charset="0"/>
                <a:cs typeface="Arial" charset="0"/>
              </a:defRPr>
            </a:lvl1pPr>
          </a:lstStyle>
          <a:p>
            <a:fld id="{852924A0-3ABD-E244-98A4-94BC55B0F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626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208" y="1424782"/>
            <a:ext cx="8763000" cy="2377281"/>
          </a:xfrm>
        </p:spPr>
        <p:txBody>
          <a:bodyPr anchor="b"/>
          <a:lstStyle>
            <a:lvl1pPr>
              <a:defRPr sz="5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208" y="3824553"/>
            <a:ext cx="8763000" cy="1250156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80985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07/12/2016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24A0-3ABD-E244-98A4-94BC55B0F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300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521354"/>
            <a:ext cx="4318000" cy="36261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1521354"/>
            <a:ext cx="4318000" cy="36261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07/12/2016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24A0-3ABD-E244-98A4-94BC55B0F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349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3" y="304271"/>
            <a:ext cx="8763000" cy="11046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824" y="1400969"/>
            <a:ext cx="4298156" cy="686593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824" y="2087563"/>
            <a:ext cx="4298156" cy="307049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3500" y="1400969"/>
            <a:ext cx="4319323" cy="686593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3500" y="2087563"/>
            <a:ext cx="4319323" cy="307049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07/12/2016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24A0-3ABD-E244-98A4-94BC55B0F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813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07/12/2016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24A0-3ABD-E244-98A4-94BC55B0F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199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07/12/2016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24A0-3ABD-E244-98A4-94BC55B0F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600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381000"/>
            <a:ext cx="3276864" cy="1333500"/>
          </a:xfrm>
        </p:spPr>
        <p:txBody>
          <a:bodyPr anchor="b"/>
          <a:lstStyle>
            <a:lvl1pPr>
              <a:defRPr sz="266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323" y="822855"/>
            <a:ext cx="5143500" cy="4061354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1714500"/>
            <a:ext cx="3276864" cy="3176323"/>
          </a:xfrm>
        </p:spPr>
        <p:txBody>
          <a:bodyPr/>
          <a:lstStyle>
            <a:lvl1pPr marL="0" indent="0">
              <a:buNone/>
              <a:defRPr sz="1333"/>
            </a:lvl1pPr>
            <a:lvl2pPr marL="380985" indent="0">
              <a:buNone/>
              <a:defRPr sz="1167"/>
            </a:lvl2pPr>
            <a:lvl3pPr marL="761970" indent="0">
              <a:buNone/>
              <a:defRPr sz="1000"/>
            </a:lvl3pPr>
            <a:lvl4pPr marL="1142954" indent="0">
              <a:buNone/>
              <a:defRPr sz="833"/>
            </a:lvl4pPr>
            <a:lvl5pPr marL="1523939" indent="0">
              <a:buNone/>
              <a:defRPr sz="833"/>
            </a:lvl5pPr>
            <a:lvl6pPr marL="1904924" indent="0">
              <a:buNone/>
              <a:defRPr sz="833"/>
            </a:lvl6pPr>
            <a:lvl7pPr marL="2285909" indent="0">
              <a:buNone/>
              <a:defRPr sz="833"/>
            </a:lvl7pPr>
            <a:lvl8pPr marL="2666893" indent="0">
              <a:buNone/>
              <a:defRPr sz="833"/>
            </a:lvl8pPr>
            <a:lvl9pPr marL="3047878" indent="0">
              <a:buNone/>
              <a:defRPr sz="83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07/12/2016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24A0-3ABD-E244-98A4-94BC55B0F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63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381000"/>
            <a:ext cx="3276864" cy="1333500"/>
          </a:xfrm>
        </p:spPr>
        <p:txBody>
          <a:bodyPr anchor="b"/>
          <a:lstStyle>
            <a:lvl1pPr>
              <a:defRPr sz="266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19323" y="822855"/>
            <a:ext cx="5143500" cy="4061354"/>
          </a:xfrm>
        </p:spPr>
        <p:txBody>
          <a:bodyPr anchor="t"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1714500"/>
            <a:ext cx="3276864" cy="3176323"/>
          </a:xfrm>
        </p:spPr>
        <p:txBody>
          <a:bodyPr/>
          <a:lstStyle>
            <a:lvl1pPr marL="0" indent="0">
              <a:buNone/>
              <a:defRPr sz="1333"/>
            </a:lvl1pPr>
            <a:lvl2pPr marL="380985" indent="0">
              <a:buNone/>
              <a:defRPr sz="1167"/>
            </a:lvl2pPr>
            <a:lvl3pPr marL="761970" indent="0">
              <a:buNone/>
              <a:defRPr sz="1000"/>
            </a:lvl3pPr>
            <a:lvl4pPr marL="1142954" indent="0">
              <a:buNone/>
              <a:defRPr sz="833"/>
            </a:lvl4pPr>
            <a:lvl5pPr marL="1523939" indent="0">
              <a:buNone/>
              <a:defRPr sz="833"/>
            </a:lvl5pPr>
            <a:lvl6pPr marL="1904924" indent="0">
              <a:buNone/>
              <a:defRPr sz="833"/>
            </a:lvl6pPr>
            <a:lvl7pPr marL="2285909" indent="0">
              <a:buNone/>
              <a:defRPr sz="833"/>
            </a:lvl7pPr>
            <a:lvl8pPr marL="2666893" indent="0">
              <a:buNone/>
              <a:defRPr sz="833"/>
            </a:lvl8pPr>
            <a:lvl9pPr marL="3047878" indent="0">
              <a:buNone/>
              <a:defRPr sz="83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07/12/2016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24A0-3ABD-E244-98A4-94BC55B0F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180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500" y="304271"/>
            <a:ext cx="87630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500" y="1521354"/>
            <a:ext cx="87630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5296959"/>
            <a:ext cx="2286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07/12/2016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5296959"/>
            <a:ext cx="3429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5500" y="5296959"/>
            <a:ext cx="2286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924A0-3ABD-E244-98A4-94BC55B0F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432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/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g"/><Relationship Id="rId5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oleObject" Target="../embeddings/oleObject13.bin"/><Relationship Id="rId5" Type="http://schemas.openxmlformats.org/officeDocument/2006/relationships/image" Target="../media/image20.wmf"/><Relationship Id="rId6" Type="http://schemas.openxmlformats.org/officeDocument/2006/relationships/oleObject" Target="../embeddings/oleObject14.bin"/><Relationship Id="rId7" Type="http://schemas.openxmlformats.org/officeDocument/2006/relationships/image" Target="../media/image21.w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22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oleObject" Target="../embeddings/oleObject1.bin"/><Relationship Id="rId5" Type="http://schemas.openxmlformats.org/officeDocument/2006/relationships/image" Target="../media/image4.w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5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oleObject" Target="../embeddings/oleObject3.bin"/><Relationship Id="rId5" Type="http://schemas.openxmlformats.org/officeDocument/2006/relationships/image" Target="../media/image6.wmf"/><Relationship Id="rId6" Type="http://schemas.openxmlformats.org/officeDocument/2006/relationships/oleObject" Target="../embeddings/oleObject4.bin"/><Relationship Id="rId7" Type="http://schemas.openxmlformats.org/officeDocument/2006/relationships/image" Target="../media/image7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9.emf"/><Relationship Id="rId5" Type="http://schemas.openxmlformats.org/officeDocument/2006/relationships/oleObject" Target="../embeddings/oleObject5.bin"/><Relationship Id="rId6" Type="http://schemas.openxmlformats.org/officeDocument/2006/relationships/image" Target="../media/image8.wmf"/><Relationship Id="rId7" Type="http://schemas.openxmlformats.org/officeDocument/2006/relationships/image" Target="../media/image10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oleObject" Target="../embeddings/oleObject6.bin"/><Relationship Id="rId5" Type="http://schemas.openxmlformats.org/officeDocument/2006/relationships/image" Target="../media/image11.wmf"/><Relationship Id="rId6" Type="http://schemas.openxmlformats.org/officeDocument/2006/relationships/oleObject" Target="../embeddings/oleObject7.bin"/><Relationship Id="rId7" Type="http://schemas.openxmlformats.org/officeDocument/2006/relationships/image" Target="../media/image12.w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oleObject" Target="../embeddings/oleObject8.bin"/><Relationship Id="rId5" Type="http://schemas.openxmlformats.org/officeDocument/2006/relationships/image" Target="../media/image13.wmf"/><Relationship Id="rId6" Type="http://schemas.openxmlformats.org/officeDocument/2006/relationships/oleObject" Target="../embeddings/oleObject9.bin"/><Relationship Id="rId7" Type="http://schemas.openxmlformats.org/officeDocument/2006/relationships/image" Target="../media/image14.w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oleObject" Target="../embeddings/oleObject10.bin"/><Relationship Id="rId5" Type="http://schemas.openxmlformats.org/officeDocument/2006/relationships/image" Target="../media/image15.wmf"/><Relationship Id="rId6" Type="http://schemas.openxmlformats.org/officeDocument/2006/relationships/oleObject" Target="../embeddings/oleObject11.bin"/><Relationship Id="rId7" Type="http://schemas.openxmlformats.org/officeDocument/2006/relationships/image" Target="../media/image16.wmf"/><Relationship Id="rId8" Type="http://schemas.openxmlformats.org/officeDocument/2006/relationships/oleObject" Target="../embeddings/oleObject12.bin"/><Relationship Id="rId9" Type="http://schemas.openxmlformats.org/officeDocument/2006/relationships/image" Target="../media/image17.w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4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6541" y="1835593"/>
            <a:ext cx="8607287" cy="1669774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Helvetica" charset="0"/>
                <a:ea typeface="Helvetica" charset="0"/>
                <a:cs typeface="Helvetica" charset="0"/>
              </a:rPr>
              <a:t>Gate Bias and Geometry Dependence of T</a:t>
            </a:r>
            <a:r>
              <a:rPr lang="en-US" altLang="zh-CN" sz="3600" b="1" dirty="0">
                <a:latin typeface="Helvetica" charset="0"/>
                <a:ea typeface="Helvetica" charset="0"/>
                <a:cs typeface="Helvetica" charset="0"/>
              </a:rPr>
              <a:t>otal-Ionizing-Dose Effects</a:t>
            </a:r>
            <a:r>
              <a:rPr lang="en-US" sz="3600" b="1" dirty="0">
                <a:latin typeface="Helvetica" charset="0"/>
                <a:ea typeface="Helvetica" charset="0"/>
                <a:cs typeface="Helvetica" charset="0"/>
              </a:rPr>
              <a:t> in </a:t>
            </a:r>
            <a:r>
              <a:rPr lang="en-US" sz="3600" b="1" dirty="0" err="1">
                <a:latin typeface="Helvetica" charset="0"/>
                <a:ea typeface="Helvetica" charset="0"/>
                <a:cs typeface="Helvetica" charset="0"/>
              </a:rPr>
              <a:t>InGaAs</a:t>
            </a:r>
            <a:r>
              <a:rPr lang="en-US" sz="3600" b="1" dirty="0">
                <a:latin typeface="Helvetica" charset="0"/>
                <a:ea typeface="Helvetica" charset="0"/>
                <a:cs typeface="Helvetica" charset="0"/>
              </a:rPr>
              <a:t> Quantum-Well MOSFETs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8002" y="3671526"/>
            <a:ext cx="9143999" cy="1214782"/>
          </a:xfrm>
        </p:spPr>
        <p:txBody>
          <a:bodyPr>
            <a:normAutofit/>
          </a:bodyPr>
          <a:lstStyle/>
          <a:p>
            <a:r>
              <a:rPr lang="en-US" b="1" u="sng" dirty="0">
                <a:latin typeface="Helvetica" charset="0"/>
                <a:ea typeface="Helvetica" charset="0"/>
                <a:cs typeface="Helvetica" charset="0"/>
              </a:rPr>
              <a:t>Kai Ni</a:t>
            </a:r>
            <a:r>
              <a:rPr lang="en-US" b="1" baseline="30000" dirty="0">
                <a:latin typeface="Helvetica" charset="0"/>
                <a:ea typeface="Helvetica" charset="0"/>
                <a:cs typeface="Helvetica" charset="0"/>
              </a:rPr>
              <a:t>a</a:t>
            </a:r>
            <a:r>
              <a:rPr lang="en-US" b="1" dirty="0">
                <a:latin typeface="Helvetica" charset="0"/>
                <a:ea typeface="Helvetica" charset="0"/>
                <a:cs typeface="Helvetica" charset="0"/>
              </a:rPr>
              <a:t>, </a:t>
            </a:r>
            <a:r>
              <a:rPr lang="en-US" b="1" dirty="0" err="1">
                <a:latin typeface="Helvetica" charset="0"/>
                <a:ea typeface="Helvetica" charset="0"/>
                <a:cs typeface="Helvetica" charset="0"/>
              </a:rPr>
              <a:t>Enxia</a:t>
            </a:r>
            <a:r>
              <a:rPr lang="en-US" b="1" dirty="0"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b="1" dirty="0" err="1">
                <a:latin typeface="Helvetica" charset="0"/>
                <a:ea typeface="Helvetica" charset="0"/>
                <a:cs typeface="Helvetica" charset="0"/>
              </a:rPr>
              <a:t>Zhang</a:t>
            </a:r>
            <a:r>
              <a:rPr lang="en-US" b="1" baseline="30000" dirty="0" err="1">
                <a:latin typeface="Helvetica" charset="0"/>
                <a:ea typeface="Helvetica" charset="0"/>
                <a:cs typeface="Helvetica" charset="0"/>
              </a:rPr>
              <a:t>a</a:t>
            </a:r>
            <a:r>
              <a:rPr lang="en-US" b="1" dirty="0">
                <a:latin typeface="Helvetica" charset="0"/>
                <a:ea typeface="Helvetica" charset="0"/>
                <a:cs typeface="Helvetica" charset="0"/>
              </a:rPr>
              <a:t>, Ronald D. </a:t>
            </a:r>
            <a:r>
              <a:rPr lang="en-US" b="1" dirty="0" err="1">
                <a:latin typeface="Helvetica" charset="0"/>
                <a:ea typeface="Helvetica" charset="0"/>
                <a:cs typeface="Helvetica" charset="0"/>
              </a:rPr>
              <a:t>Schrimpf</a:t>
            </a:r>
            <a:r>
              <a:rPr lang="en-US" b="1" baseline="30000" dirty="0" err="1">
                <a:latin typeface="Helvetica" charset="0"/>
                <a:ea typeface="Helvetica" charset="0"/>
                <a:cs typeface="Helvetica" charset="0"/>
              </a:rPr>
              <a:t>a</a:t>
            </a:r>
            <a:r>
              <a:rPr lang="en-US" b="1" dirty="0">
                <a:latin typeface="Helvetica" charset="0"/>
                <a:ea typeface="Helvetica" charset="0"/>
                <a:cs typeface="Helvetica" charset="0"/>
              </a:rPr>
              <a:t>, </a:t>
            </a:r>
          </a:p>
          <a:p>
            <a:r>
              <a:rPr lang="en-US" b="1" dirty="0">
                <a:latin typeface="Helvetica" charset="0"/>
                <a:ea typeface="Helvetica" charset="0"/>
                <a:cs typeface="Helvetica" charset="0"/>
              </a:rPr>
              <a:t>Daniel M. </a:t>
            </a:r>
            <a:r>
              <a:rPr lang="en-US" b="1" dirty="0" err="1">
                <a:latin typeface="Helvetica" charset="0"/>
                <a:ea typeface="Helvetica" charset="0"/>
                <a:cs typeface="Helvetica" charset="0"/>
              </a:rPr>
              <a:t>Fleetwood</a:t>
            </a:r>
            <a:r>
              <a:rPr lang="en-US" b="1" baseline="30000" dirty="0" err="1">
                <a:latin typeface="Helvetica" charset="0"/>
                <a:ea typeface="Helvetica" charset="0"/>
                <a:cs typeface="Helvetica" charset="0"/>
              </a:rPr>
              <a:t>a</a:t>
            </a:r>
            <a:r>
              <a:rPr lang="en-US" b="1" dirty="0">
                <a:latin typeface="Helvetica" charset="0"/>
                <a:ea typeface="Helvetica" charset="0"/>
                <a:cs typeface="Helvetica" charset="0"/>
              </a:rPr>
              <a:t>, Robert A. </a:t>
            </a:r>
            <a:r>
              <a:rPr lang="en-US" b="1" dirty="0" err="1">
                <a:latin typeface="Helvetica" charset="0"/>
                <a:ea typeface="Helvetica" charset="0"/>
                <a:cs typeface="Helvetica" charset="0"/>
              </a:rPr>
              <a:t>Reed</a:t>
            </a:r>
            <a:r>
              <a:rPr lang="en-US" b="1" baseline="30000" dirty="0" err="1">
                <a:latin typeface="Helvetica" charset="0"/>
                <a:ea typeface="Helvetica" charset="0"/>
                <a:cs typeface="Helvetica" charset="0"/>
              </a:rPr>
              <a:t>a</a:t>
            </a:r>
            <a:r>
              <a:rPr lang="en-US" b="1" dirty="0">
                <a:latin typeface="Helvetica" charset="0"/>
                <a:ea typeface="Helvetica" charset="0"/>
                <a:cs typeface="Helvetica" charset="0"/>
              </a:rPr>
              <a:t>, Michael L. </a:t>
            </a:r>
            <a:r>
              <a:rPr lang="en-US" b="1" dirty="0" err="1">
                <a:latin typeface="Helvetica" charset="0"/>
                <a:ea typeface="Helvetica" charset="0"/>
                <a:cs typeface="Helvetica" charset="0"/>
              </a:rPr>
              <a:t>Alles</a:t>
            </a:r>
            <a:r>
              <a:rPr lang="en-US" b="1" baseline="30000" dirty="0" err="1">
                <a:latin typeface="Helvetica" charset="0"/>
                <a:ea typeface="Helvetica" charset="0"/>
                <a:cs typeface="Helvetica" charset="0"/>
              </a:rPr>
              <a:t>a</a:t>
            </a:r>
            <a:r>
              <a:rPr lang="en-US" b="1" dirty="0">
                <a:latin typeface="Helvetica" charset="0"/>
                <a:ea typeface="Helvetica" charset="0"/>
                <a:cs typeface="Helvetica" charset="0"/>
              </a:rPr>
              <a:t>, </a:t>
            </a:r>
          </a:p>
          <a:p>
            <a:r>
              <a:rPr lang="en-US" b="1" dirty="0" err="1">
                <a:latin typeface="Helvetica" charset="0"/>
                <a:ea typeface="Helvetica" charset="0"/>
                <a:cs typeface="Helvetica" charset="0"/>
              </a:rPr>
              <a:t>Jianqiang</a:t>
            </a:r>
            <a:r>
              <a:rPr lang="en-US" b="1" dirty="0"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b="1" dirty="0" err="1">
                <a:latin typeface="Helvetica" charset="0"/>
                <a:ea typeface="Helvetica" charset="0"/>
                <a:cs typeface="Helvetica" charset="0"/>
              </a:rPr>
              <a:t>Lin</a:t>
            </a:r>
            <a:r>
              <a:rPr lang="en-US" b="1" baseline="30000" dirty="0" err="1">
                <a:latin typeface="Helvetica" charset="0"/>
                <a:ea typeface="Helvetica" charset="0"/>
                <a:cs typeface="Helvetica" charset="0"/>
              </a:rPr>
              <a:t>b</a:t>
            </a:r>
            <a:r>
              <a:rPr lang="en-US" b="1" dirty="0">
                <a:latin typeface="Helvetica" charset="0"/>
                <a:ea typeface="Helvetica" charset="0"/>
                <a:cs typeface="Helvetica" charset="0"/>
              </a:rPr>
              <a:t>, and Jesus del </a:t>
            </a:r>
            <a:r>
              <a:rPr lang="en-US" b="1" dirty="0" err="1">
                <a:latin typeface="Helvetica" charset="0"/>
                <a:ea typeface="Helvetica" charset="0"/>
                <a:cs typeface="Helvetica" charset="0"/>
              </a:rPr>
              <a:t>Alamo</a:t>
            </a:r>
            <a:r>
              <a:rPr lang="en-US" b="1" baseline="30000" dirty="0" err="1">
                <a:latin typeface="Helvetica" charset="0"/>
                <a:ea typeface="Helvetica" charset="0"/>
                <a:cs typeface="Helvetica" charset="0"/>
              </a:rPr>
              <a:t>b</a:t>
            </a:r>
            <a:endParaRPr lang="en-US" b="1" dirty="0"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4" name="Picture 3" descr="DTRA-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1" y="297834"/>
            <a:ext cx="1374349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897" y="297834"/>
            <a:ext cx="1326257" cy="1371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40804" y="4896850"/>
            <a:ext cx="65854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597" indent="-228597">
              <a:buAutoNum type="alphaLcPeriod"/>
            </a:pPr>
            <a:r>
              <a:rPr lang="en-US" sz="1000" dirty="0">
                <a:latin typeface="Arial" charset="0"/>
                <a:ea typeface="Arial" charset="0"/>
                <a:cs typeface="Arial" charset="0"/>
              </a:rPr>
              <a:t>Department of Electrical Engineering and Computer Science, Vanderbilt University, Nashville, TN 37235 USA</a:t>
            </a:r>
          </a:p>
          <a:p>
            <a:pPr marL="228597" indent="-228597">
              <a:buAutoNum type="alphaLcPeriod"/>
            </a:pPr>
            <a:r>
              <a:rPr lang="en-US" sz="1000" dirty="0">
                <a:latin typeface="Arial" charset="0"/>
                <a:ea typeface="Arial" charset="0"/>
                <a:cs typeface="Arial" charset="0"/>
              </a:rPr>
              <a:t>Microsystems Technology Laboratories, Massachusetts Institute of Technology, Cambridge, MA 0239 USA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49126" y="5319162"/>
            <a:ext cx="64059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charset="0"/>
                <a:ea typeface="Arial" charset="0"/>
                <a:cs typeface="Arial" charset="0"/>
              </a:rPr>
              <a:t>This work was supported by the Defense Threat Reduction Agency through its fundamental research program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7729" y="297834"/>
            <a:ext cx="13716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28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143" y="21771"/>
            <a:ext cx="7406640" cy="857250"/>
          </a:xfrm>
        </p:spPr>
        <p:txBody>
          <a:bodyPr/>
          <a:lstStyle/>
          <a:p>
            <a:r>
              <a:rPr lang="en-US" altLang="zh-CN" b="1" dirty="0">
                <a:latin typeface="Arial"/>
                <a:cs typeface="Arial"/>
              </a:rPr>
              <a:t>Geometry Dependence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171" y="736815"/>
            <a:ext cx="9276444" cy="4778171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altLang="zh-CN" sz="2400" b="1" dirty="0">
                <a:latin typeface="Arial"/>
                <a:cs typeface="Arial"/>
              </a:rPr>
              <a:t>Different</a:t>
            </a:r>
            <a:r>
              <a:rPr lang="zh-CN" altLang="en-US" sz="2400" b="1" dirty="0">
                <a:latin typeface="Arial"/>
                <a:cs typeface="Arial"/>
              </a:rPr>
              <a:t> </a:t>
            </a:r>
            <a:r>
              <a:rPr lang="en-US" sz="2400" b="1" dirty="0">
                <a:latin typeface="Arial"/>
                <a:cs typeface="Arial"/>
              </a:rPr>
              <a:t>gate lengths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The pure TID induced 𝚫</a:t>
            </a:r>
            <a:r>
              <a:rPr lang="en-US" i="1" dirty="0">
                <a:latin typeface="Arial"/>
                <a:cs typeface="Arial"/>
              </a:rPr>
              <a:t>V</a:t>
            </a:r>
            <a:r>
              <a:rPr lang="en-US" baseline="-25000" dirty="0">
                <a:latin typeface="Arial"/>
                <a:cs typeface="Arial"/>
              </a:rPr>
              <a:t>TH</a:t>
            </a:r>
            <a:r>
              <a:rPr lang="en-US" dirty="0">
                <a:latin typeface="Arial"/>
                <a:cs typeface="Arial"/>
              </a:rPr>
              <a:t> increases with the transistor size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1" dirty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More hole trapping for large size transistor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463" y="132753"/>
            <a:ext cx="884172" cy="9144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653143" y="737420"/>
            <a:ext cx="845132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07/12/2016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24A0-3ABD-E244-98A4-94BC55B0FBAE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4980543"/>
              </p:ext>
            </p:extLst>
          </p:nvPr>
        </p:nvGraphicFramePr>
        <p:xfrm>
          <a:off x="791860" y="2215306"/>
          <a:ext cx="4086943" cy="3017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70" name="Graph" r:id="rId4" imgW="3909960" imgH="2932560" progId="Origin50.Graph">
                  <p:embed/>
                </p:oleObj>
              </mc:Choice>
              <mc:Fallback>
                <p:oleObj name="Graph" r:id="rId4" imgW="3909960" imgH="2932560" progId="Origin50.Grap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860" y="2215306"/>
                        <a:ext cx="4086943" cy="30175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4358291"/>
              </p:ext>
            </p:extLst>
          </p:nvPr>
        </p:nvGraphicFramePr>
        <p:xfrm>
          <a:off x="5193393" y="2215306"/>
          <a:ext cx="3901106" cy="3017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71" name="Graph" r:id="rId6" imgW="3860640" imgH="2923560" progId="Origin50.Graph">
                  <p:embed/>
                </p:oleObj>
              </mc:Choice>
              <mc:Fallback>
                <p:oleObj name="Graph" r:id="rId6" imgW="3860640" imgH="2923560" progId="Origin50.Grap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3393" y="2215306"/>
                        <a:ext cx="3901106" cy="30175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342548" y="1851480"/>
            <a:ext cx="1394934" cy="3693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b="1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+1.0 V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22642" y="1845974"/>
            <a:ext cx="1337226" cy="3693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b="1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-1.0 V</a:t>
            </a:r>
          </a:p>
        </p:txBody>
      </p:sp>
    </p:spTree>
    <p:extLst>
      <p:ext uri="{BB962C8B-B14F-4D97-AF65-F5344CB8AC3E}">
        <p14:creationId xmlns:p14="http://schemas.microsoft.com/office/powerpoint/2010/main" val="99838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143" y="21771"/>
            <a:ext cx="7406640" cy="857250"/>
          </a:xfrm>
        </p:spPr>
        <p:txBody>
          <a:bodyPr/>
          <a:lstStyle/>
          <a:p>
            <a:r>
              <a:rPr lang="en-US" altLang="zh-CN" b="1" dirty="0">
                <a:latin typeface="Arial"/>
                <a:cs typeface="Arial"/>
              </a:rPr>
              <a:t>Geometry Dependence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171" y="736815"/>
            <a:ext cx="9176658" cy="4778171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400" b="1" dirty="0">
                <a:latin typeface="Arial"/>
                <a:cs typeface="Arial"/>
              </a:rPr>
              <a:t> Gate oxide electric field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Arial"/>
                <a:cs typeface="Arial"/>
              </a:rPr>
              <a:t> Electric field difference less than 1% for different gate lengths</a:t>
            </a:r>
            <a:endParaRPr lang="en-US" sz="2400" b="1" dirty="0">
              <a:latin typeface="Arial"/>
              <a:cs typeface="Arial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b="1" dirty="0">
                <a:latin typeface="Arial"/>
                <a:cs typeface="Arial"/>
              </a:rPr>
              <a:t> Isolation structure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Arial"/>
                <a:cs typeface="Arial"/>
              </a:rPr>
              <a:t> Mesa isolation, no isolation oxide</a:t>
            </a:r>
            <a:endParaRPr lang="en-US" sz="2400" b="1" dirty="0">
              <a:latin typeface="Arial"/>
              <a:cs typeface="Arial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b="1" dirty="0">
                <a:latin typeface="Arial"/>
                <a:cs typeface="Arial"/>
              </a:rPr>
              <a:t> Oxide quality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Arial"/>
                <a:cs typeface="Arial"/>
              </a:rPr>
              <a:t> Strain in HfO</a:t>
            </a:r>
            <a:r>
              <a:rPr lang="en-US" baseline="-25000" dirty="0">
                <a:latin typeface="Arial"/>
                <a:cs typeface="Arial"/>
              </a:rPr>
              <a:t>2</a:t>
            </a:r>
            <a:r>
              <a:rPr lang="en-US" dirty="0">
                <a:latin typeface="Arial"/>
                <a:cs typeface="Arial"/>
              </a:rPr>
              <a:t> varies with gate length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Arial"/>
                <a:cs typeface="Arial"/>
              </a:rPr>
              <a:t> Evaluated for SiO</a:t>
            </a:r>
            <a:r>
              <a:rPr lang="en-US" baseline="-25000" dirty="0">
                <a:latin typeface="Arial"/>
                <a:cs typeface="Arial"/>
              </a:rPr>
              <a:t>2</a:t>
            </a:r>
            <a:r>
              <a:rPr lang="en-US" dirty="0">
                <a:latin typeface="Arial"/>
                <a:cs typeface="Arial"/>
              </a:rPr>
              <a:t>/Si devices</a:t>
            </a:r>
            <a:r>
              <a:rPr lang="en-US" baseline="30000" dirty="0">
                <a:latin typeface="Arial"/>
                <a:cs typeface="Arial"/>
              </a:rPr>
              <a:t>[5]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1800" dirty="0">
                <a:latin typeface="Arial"/>
                <a:cs typeface="Arial"/>
              </a:rPr>
              <a:t> Hole trapping decreases if interfacial</a:t>
            </a:r>
          </a:p>
          <a:p>
            <a:pPr marL="685793" lvl="2" indent="0">
              <a:buNone/>
            </a:pPr>
            <a:r>
              <a:rPr lang="en-US" sz="1800" dirty="0">
                <a:latin typeface="Arial"/>
                <a:cs typeface="Arial"/>
              </a:rPr>
              <a:t>    Si tensile stress decreases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1800" dirty="0">
                <a:latin typeface="Arial"/>
                <a:cs typeface="Arial"/>
              </a:rPr>
              <a:t> Smaller size transistor introduces more compressive stress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Arial"/>
                <a:cs typeface="Arial"/>
              </a:rPr>
              <a:t> More tensile stress in </a:t>
            </a:r>
            <a:r>
              <a:rPr lang="en-US" dirty="0" err="1">
                <a:latin typeface="Arial"/>
                <a:cs typeface="Arial"/>
              </a:rPr>
              <a:t>InGaAs</a:t>
            </a:r>
            <a:r>
              <a:rPr lang="en-US" dirty="0">
                <a:latin typeface="Arial"/>
                <a:cs typeface="Arial"/>
              </a:rPr>
              <a:t> may </a:t>
            </a:r>
            <a:r>
              <a:rPr lang="en-US" altLang="zh-CN" dirty="0">
                <a:latin typeface="Arial"/>
                <a:cs typeface="Arial"/>
              </a:rPr>
              <a:t>cause increased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hole trapping for larger size </a:t>
            </a:r>
            <a:r>
              <a:rPr lang="en-US" dirty="0" smtClean="0">
                <a:latin typeface="Arial"/>
                <a:cs typeface="Arial"/>
              </a:rPr>
              <a:t>transistor</a:t>
            </a:r>
            <a:endParaRPr lang="en-US" sz="2400" b="1" dirty="0">
              <a:latin typeface="Arial"/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463" y="132753"/>
            <a:ext cx="884172" cy="9144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653143" y="737420"/>
            <a:ext cx="845132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07/12/2016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24A0-3ABD-E244-98A4-94BC55B0FBAE}" type="slidenum">
              <a:rPr lang="en-US" smtClean="0"/>
              <a:pPr/>
              <a:t>11</a:t>
            </a:fld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6031665" y="1594065"/>
            <a:ext cx="3285849" cy="2271152"/>
            <a:chOff x="5276260" y="1361372"/>
            <a:chExt cx="3579541" cy="2560320"/>
          </a:xfrm>
        </p:grpSpPr>
        <p:grpSp>
          <p:nvGrpSpPr>
            <p:cNvPr id="15" name="Group 14"/>
            <p:cNvGrpSpPr/>
            <p:nvPr/>
          </p:nvGrpSpPr>
          <p:grpSpPr>
            <a:xfrm>
              <a:off x="5276260" y="1361372"/>
              <a:ext cx="3579541" cy="2560320"/>
              <a:chOff x="1554691" y="3222171"/>
              <a:chExt cx="3871989" cy="2903992"/>
            </a:xfrm>
          </p:grpSpPr>
          <p:pic>
            <p:nvPicPr>
              <p:cNvPr id="19" name="Picture 18" descr="Z:\MTL_Measurement\SEM\0513 Finished device\Full Devc10.tif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54691" y="3222171"/>
                <a:ext cx="3871989" cy="29039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" name="Rounded Rectangle 19"/>
              <p:cNvSpPr/>
              <p:nvPr/>
            </p:nvSpPr>
            <p:spPr>
              <a:xfrm>
                <a:off x="1779373" y="3447105"/>
                <a:ext cx="3354859" cy="1466765"/>
              </a:xfrm>
              <a:prstGeom prst="roundRect">
                <a:avLst>
                  <a:gd name="adj" fmla="val 13718"/>
                </a:avLst>
              </a:prstGeom>
              <a:noFill/>
              <a:ln w="3810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5571957" y="2824655"/>
              <a:ext cx="3021032" cy="416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MESA isolation: etch away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177967" y="5306332"/>
            <a:ext cx="81837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750" dirty="0">
                <a:latin typeface="Arial" charset="0"/>
                <a:ea typeface="Arial" charset="0"/>
                <a:cs typeface="Arial" charset="0"/>
              </a:rPr>
              <a:t>[5]. V. </a:t>
            </a:r>
            <a:r>
              <a:rPr lang="en-US" sz="750" dirty="0" err="1">
                <a:latin typeface="Arial" charset="0"/>
                <a:ea typeface="Arial" charset="0"/>
                <a:cs typeface="Arial" charset="0"/>
              </a:rPr>
              <a:t>Zekeriya</a:t>
            </a:r>
            <a:r>
              <a:rPr lang="en-US" sz="750" dirty="0">
                <a:latin typeface="Arial" charset="0"/>
                <a:ea typeface="Arial" charset="0"/>
                <a:cs typeface="Arial" charset="0"/>
              </a:rPr>
              <a:t>, and T. P. Ma, “Dependence of X-ray generation of interface traps on gate metal induced interfacial stress in MOS structures,” </a:t>
            </a:r>
            <a:r>
              <a:rPr lang="en-US" sz="750" i="1" dirty="0">
                <a:latin typeface="Arial" charset="0"/>
                <a:ea typeface="Arial" charset="0"/>
                <a:cs typeface="Arial" charset="0"/>
              </a:rPr>
              <a:t>IEEE Tran. </a:t>
            </a:r>
            <a:r>
              <a:rPr lang="en-US" sz="750" i="1" dirty="0" err="1">
                <a:latin typeface="Arial" charset="0"/>
                <a:ea typeface="Arial" charset="0"/>
                <a:cs typeface="Arial" charset="0"/>
              </a:rPr>
              <a:t>Nucl</a:t>
            </a:r>
            <a:r>
              <a:rPr lang="en-US" sz="750" i="1" dirty="0">
                <a:latin typeface="Arial" charset="0"/>
                <a:ea typeface="Arial" charset="0"/>
                <a:cs typeface="Arial" charset="0"/>
              </a:rPr>
              <a:t>. Sci.</a:t>
            </a:r>
            <a:r>
              <a:rPr lang="en-US" sz="750" dirty="0">
                <a:latin typeface="Arial" charset="0"/>
                <a:ea typeface="Arial" charset="0"/>
                <a:cs typeface="Arial" charset="0"/>
              </a:rPr>
              <a:t> vol. ns-31, no. 6, pp. 1261-1266, Dec. 1984 </a:t>
            </a:r>
          </a:p>
        </p:txBody>
      </p:sp>
    </p:spTree>
    <p:extLst>
      <p:ext uri="{BB962C8B-B14F-4D97-AF65-F5344CB8AC3E}">
        <p14:creationId xmlns:p14="http://schemas.microsoft.com/office/powerpoint/2010/main" val="91596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143" y="21771"/>
            <a:ext cx="7406640" cy="857250"/>
          </a:xfrm>
        </p:spPr>
        <p:txBody>
          <a:bodyPr/>
          <a:lstStyle/>
          <a:p>
            <a:r>
              <a:rPr lang="en-US" altLang="zh-CN" b="1" dirty="0">
                <a:latin typeface="Arial"/>
                <a:cs typeface="Arial"/>
              </a:rPr>
              <a:t>Conclusion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171" y="879021"/>
            <a:ext cx="9276444" cy="4635965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400" b="1" dirty="0">
                <a:latin typeface="Arial"/>
                <a:cs typeface="Arial"/>
              </a:rPr>
              <a:t>Combined stress and Irradiation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Arial"/>
                <a:cs typeface="Arial"/>
              </a:rPr>
              <a:t> At positive gate biased irradiation, PBTI induced electron trapping dominates over TID induced hole trapping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Arial"/>
                <a:cs typeface="Arial"/>
              </a:rPr>
              <a:t> At negative gate biased irradiation, NBTI induced hole trapping adds together with TID induced hole trapping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Arial"/>
                <a:cs typeface="Arial"/>
              </a:rPr>
              <a:t> More TID induced hole trapping under positive gate bias than negative gate bias.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b="1" dirty="0">
                <a:latin typeface="Arial"/>
                <a:cs typeface="Arial"/>
              </a:rPr>
              <a:t> Geometry dependence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Arial"/>
                <a:cs typeface="Arial"/>
              </a:rPr>
              <a:t> Larger devices have more TID induced hole trapping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Arial"/>
                <a:cs typeface="Arial"/>
              </a:rPr>
              <a:t> Strain </a:t>
            </a:r>
            <a:r>
              <a:rPr lang="en-US" altLang="zh-CN" dirty="0">
                <a:latin typeface="Arial"/>
                <a:cs typeface="Arial"/>
              </a:rPr>
              <a:t>likely</a:t>
            </a:r>
            <a:r>
              <a:rPr lang="en-US" dirty="0">
                <a:latin typeface="Arial"/>
                <a:cs typeface="Arial"/>
              </a:rPr>
              <a:t> cause</a:t>
            </a:r>
            <a:r>
              <a:rPr lang="en-US" altLang="zh-CN" dirty="0">
                <a:latin typeface="Arial"/>
                <a:cs typeface="Arial"/>
              </a:rPr>
              <a:t>s</a:t>
            </a:r>
            <a:r>
              <a:rPr lang="en-US" dirty="0">
                <a:latin typeface="Arial"/>
                <a:cs typeface="Arial"/>
              </a:rPr>
              <a:t> such geometry </a:t>
            </a:r>
            <a:r>
              <a:rPr lang="en-US" dirty="0" smtClean="0">
                <a:latin typeface="Arial"/>
                <a:cs typeface="Arial"/>
              </a:rPr>
              <a:t>dependence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463" y="132753"/>
            <a:ext cx="884172" cy="9144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653143" y="737420"/>
            <a:ext cx="845132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07/12/2016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24A0-3ABD-E244-98A4-94BC55B0FBAE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6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463" y="132753"/>
            <a:ext cx="884172" cy="914400"/>
          </a:xfrm>
          <a:prstGeom prst="rect">
            <a:avLst/>
          </a:prstGeom>
        </p:spPr>
      </p:pic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07/12/2016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24A0-3ABD-E244-98A4-94BC55B0FBAE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44" y="776679"/>
            <a:ext cx="4523014" cy="482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58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143" y="32657"/>
            <a:ext cx="7406640" cy="857250"/>
          </a:xfrm>
        </p:spPr>
        <p:txBody>
          <a:bodyPr/>
          <a:lstStyle/>
          <a:p>
            <a:r>
              <a:rPr lang="en-US" b="1" dirty="0" smtClean="0">
                <a:latin typeface="Arial"/>
                <a:cs typeface="Arial"/>
              </a:rPr>
              <a:t>Outline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171" y="835990"/>
            <a:ext cx="9144000" cy="4678996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b="1" dirty="0">
                <a:latin typeface="Arial"/>
                <a:cs typeface="Arial"/>
              </a:rPr>
              <a:t>Introduction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Arial"/>
                <a:cs typeface="Arial"/>
              </a:rPr>
              <a:t> III-V MOSFETs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zh-CN" altLang="en-US" sz="2000" dirty="0">
                <a:latin typeface="Arial"/>
                <a:cs typeface="Arial"/>
              </a:rPr>
              <a:t> </a:t>
            </a:r>
            <a:r>
              <a:rPr lang="en-US" altLang="zh-CN" sz="2000" dirty="0">
                <a:latin typeface="Arial"/>
                <a:cs typeface="Arial"/>
              </a:rPr>
              <a:t>TID</a:t>
            </a:r>
            <a:r>
              <a:rPr lang="zh-CN" altLang="en-US" sz="200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overview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altLang="zh-CN" sz="2400" b="1" dirty="0">
                <a:latin typeface="Arial"/>
                <a:cs typeface="Arial"/>
              </a:rPr>
              <a:t>Experimental</a:t>
            </a:r>
            <a:r>
              <a:rPr lang="zh-CN" altLang="en-US" sz="2400" b="1" dirty="0">
                <a:latin typeface="Arial"/>
                <a:cs typeface="Arial"/>
              </a:rPr>
              <a:t> </a:t>
            </a:r>
            <a:r>
              <a:rPr lang="en-US" altLang="zh-CN" sz="2400" b="1" dirty="0">
                <a:latin typeface="Arial"/>
                <a:cs typeface="Arial"/>
              </a:rPr>
              <a:t>Details</a:t>
            </a:r>
            <a:endParaRPr lang="en-US" sz="2400" b="1" dirty="0">
              <a:latin typeface="Arial"/>
              <a:cs typeface="Arial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b="1" dirty="0">
                <a:latin typeface="Arial"/>
                <a:cs typeface="Arial"/>
              </a:rPr>
              <a:t>Gate bias dependence study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i="1" dirty="0">
                <a:latin typeface="Arial"/>
                <a:cs typeface="Arial"/>
              </a:rPr>
              <a:t>V</a:t>
            </a:r>
            <a:r>
              <a:rPr lang="en-US" sz="2000" i="1" baseline="-25000" dirty="0">
                <a:latin typeface="Arial"/>
                <a:cs typeface="Arial"/>
              </a:rPr>
              <a:t>G</a:t>
            </a:r>
            <a:r>
              <a:rPr lang="en-US" sz="2000" dirty="0">
                <a:latin typeface="Arial"/>
                <a:cs typeface="Arial"/>
              </a:rPr>
              <a:t> = +1.0 V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i="1" dirty="0">
                <a:latin typeface="Arial"/>
                <a:cs typeface="Arial"/>
              </a:rPr>
              <a:t> V</a:t>
            </a:r>
            <a:r>
              <a:rPr lang="en-US" sz="2000" i="1" baseline="-25000" dirty="0">
                <a:latin typeface="Arial"/>
                <a:cs typeface="Arial"/>
              </a:rPr>
              <a:t>G</a:t>
            </a:r>
            <a:r>
              <a:rPr lang="en-US" sz="2000" dirty="0">
                <a:latin typeface="Arial"/>
                <a:cs typeface="Arial"/>
              </a:rPr>
              <a:t> = -1.0 V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Arial"/>
                <a:cs typeface="Arial"/>
              </a:rPr>
              <a:t> Mechanism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b="1" dirty="0">
                <a:latin typeface="Arial"/>
                <a:cs typeface="Arial"/>
              </a:rPr>
              <a:t>Geometry dependence study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Arial"/>
                <a:cs typeface="Arial"/>
              </a:rPr>
              <a:t> Mechanism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b="1" dirty="0">
                <a:latin typeface="Arial"/>
                <a:cs typeface="Arial"/>
              </a:rPr>
              <a:t>Conclusion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306382" y="3620483"/>
            <a:ext cx="184731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620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463" y="132753"/>
            <a:ext cx="884172" cy="9144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653143" y="737420"/>
            <a:ext cx="845132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07/12/2016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24A0-3ABD-E244-98A4-94BC55B0FBA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22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143" y="32657"/>
            <a:ext cx="7406640" cy="857250"/>
          </a:xfrm>
        </p:spPr>
        <p:txBody>
          <a:bodyPr/>
          <a:lstStyle/>
          <a:p>
            <a:r>
              <a:rPr lang="en-US" b="1" dirty="0" smtClean="0">
                <a:latin typeface="Arial"/>
                <a:cs typeface="Arial"/>
              </a:rPr>
              <a:t>Introduction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171" y="835990"/>
            <a:ext cx="9144000" cy="4678996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b="1" dirty="0">
                <a:latin typeface="Arial"/>
                <a:cs typeface="Arial"/>
              </a:rPr>
              <a:t>III-V MOSFETs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High carrier mobility and injection velocity</a:t>
            </a:r>
            <a:r>
              <a:rPr lang="en-US" baseline="30000" dirty="0">
                <a:latin typeface="Arial"/>
                <a:cs typeface="Arial"/>
              </a:rPr>
              <a:t>[1]</a:t>
            </a:r>
            <a:r>
              <a:rPr lang="zh-CN" altLang="en-US" dirty="0">
                <a:latin typeface="Arial"/>
                <a:cs typeface="Arial"/>
              </a:rPr>
              <a:t> </a:t>
            </a:r>
            <a:endParaRPr lang="en-US" altLang="zh-CN" dirty="0">
              <a:latin typeface="Arial"/>
              <a:cs typeface="Arial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dirty="0">
                <a:latin typeface="Arial"/>
                <a:cs typeface="Arial"/>
              </a:rPr>
              <a:t>Next generation </a:t>
            </a:r>
            <a:r>
              <a:rPr lang="en-US" altLang="zh-CN" dirty="0" err="1">
                <a:latin typeface="Arial"/>
                <a:cs typeface="Arial"/>
              </a:rPr>
              <a:t>nMOSFET</a:t>
            </a:r>
            <a:endParaRPr lang="en-US" sz="2400" b="1" dirty="0">
              <a:latin typeface="Arial"/>
              <a:cs typeface="Arial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b="1" dirty="0">
                <a:latin typeface="Arial"/>
                <a:cs typeface="Arial"/>
              </a:rPr>
              <a:t> Reliability issues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dirty="0">
                <a:latin typeface="Arial"/>
                <a:cs typeface="Arial"/>
              </a:rPr>
              <a:t>High density of interface and border traps</a:t>
            </a:r>
            <a:r>
              <a:rPr lang="en-US" altLang="zh-CN" baseline="30000" dirty="0">
                <a:latin typeface="Arial"/>
                <a:cs typeface="Arial"/>
              </a:rPr>
              <a:t>[2]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Arial"/>
                <a:cs typeface="Arial"/>
              </a:rPr>
              <a:t> Need combined stress and irradiation experiment to study TID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dirty="0">
                <a:latin typeface="Arial"/>
                <a:cs typeface="Arial"/>
              </a:rPr>
              <a:t>effect</a:t>
            </a:r>
            <a:r>
              <a:rPr lang="en-US" dirty="0">
                <a:latin typeface="Arial"/>
                <a:cs typeface="Arial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306382" y="3620483"/>
            <a:ext cx="184731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620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463" y="132753"/>
            <a:ext cx="884172" cy="9144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653143" y="737420"/>
            <a:ext cx="845132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07/12/2016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24A0-3ABD-E244-98A4-94BC55B0FBAE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83451"/>
              </p:ext>
            </p:extLst>
          </p:nvPr>
        </p:nvGraphicFramePr>
        <p:xfrm>
          <a:off x="4751390" y="2886076"/>
          <a:ext cx="3038475" cy="244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6" name="Graph" r:id="rId4" imgW="3362400" imgH="2702880" progId="Origin50.Graph">
                  <p:embed/>
                </p:oleObj>
              </mc:Choice>
              <mc:Fallback>
                <p:oleObj name="Graph" r:id="rId4" imgW="3362400" imgH="270288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751390" y="2886076"/>
                        <a:ext cx="3038475" cy="2444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9830387"/>
              </p:ext>
            </p:extLst>
          </p:nvPr>
        </p:nvGraphicFramePr>
        <p:xfrm>
          <a:off x="1743076" y="2870202"/>
          <a:ext cx="2903538" cy="247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7" name="Graph" r:id="rId6" imgW="3214080" imgH="2746800" progId="Origin50.Graph">
                  <p:embed/>
                </p:oleObj>
              </mc:Choice>
              <mc:Fallback>
                <p:oleObj name="Graph" r:id="rId6" imgW="3214080" imgH="27468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743076" y="2870202"/>
                        <a:ext cx="2903538" cy="2479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613735" y="5355171"/>
            <a:ext cx="690355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750" dirty="0">
                <a:latin typeface="Arial" charset="0"/>
                <a:ea typeface="Arial" charset="0"/>
                <a:cs typeface="Arial" charset="0"/>
              </a:rPr>
              <a:t>[1] J. A. del Alamo, “</a:t>
            </a:r>
            <a:r>
              <a:rPr lang="en-US" sz="750" dirty="0" err="1">
                <a:latin typeface="Arial" charset="0"/>
                <a:ea typeface="Arial" charset="0"/>
                <a:cs typeface="Arial" charset="0"/>
              </a:rPr>
              <a:t>Nanometre</a:t>
            </a:r>
            <a:r>
              <a:rPr lang="en-US" sz="750" dirty="0">
                <a:latin typeface="Arial" charset="0"/>
                <a:ea typeface="Arial" charset="0"/>
                <a:cs typeface="Arial" charset="0"/>
              </a:rPr>
              <a:t>-scale electronics with III-V compound semiconductors,” </a:t>
            </a:r>
            <a:r>
              <a:rPr lang="en-US" sz="750" i="1" dirty="0">
                <a:latin typeface="Arial" charset="0"/>
                <a:ea typeface="Arial" charset="0"/>
                <a:cs typeface="Arial" charset="0"/>
              </a:rPr>
              <a:t>Nature,</a:t>
            </a:r>
            <a:r>
              <a:rPr lang="en-US" sz="750" dirty="0">
                <a:latin typeface="Arial" charset="0"/>
                <a:ea typeface="Arial" charset="0"/>
                <a:cs typeface="Arial" charset="0"/>
              </a:rPr>
              <a:t> vol. 479, no. 7373, pp. 317-323, Nov. 2011.</a:t>
            </a:r>
          </a:p>
          <a:p>
            <a:r>
              <a:rPr lang="en-US" sz="750" dirty="0">
                <a:latin typeface="Arial" charset="0"/>
                <a:ea typeface="Arial" charset="0"/>
                <a:cs typeface="Arial" charset="0"/>
              </a:rPr>
              <a:t>[2] S. </a:t>
            </a:r>
            <a:r>
              <a:rPr lang="en-US" sz="750" dirty="0" err="1">
                <a:latin typeface="Arial" charset="0"/>
                <a:ea typeface="Arial" charset="0"/>
                <a:cs typeface="Arial" charset="0"/>
              </a:rPr>
              <a:t>Deora</a:t>
            </a:r>
            <a:r>
              <a:rPr lang="en-US" sz="750" dirty="0">
                <a:latin typeface="Arial" charset="0"/>
                <a:ea typeface="Arial" charset="0"/>
                <a:cs typeface="Arial" charset="0"/>
              </a:rPr>
              <a:t>, et al</a:t>
            </a:r>
            <a:r>
              <a:rPr lang="en-US" altLang="zh-CN" sz="750" dirty="0">
                <a:latin typeface="Arial" charset="0"/>
                <a:ea typeface="Arial" charset="0"/>
                <a:cs typeface="Arial" charset="0"/>
              </a:rPr>
              <a:t>.</a:t>
            </a:r>
            <a:r>
              <a:rPr lang="en-US" sz="750" dirty="0">
                <a:latin typeface="Arial" charset="0"/>
                <a:ea typeface="Arial" charset="0"/>
                <a:cs typeface="Arial" charset="0"/>
              </a:rPr>
              <a:t>, "Positive bias instability and recovery in </a:t>
            </a:r>
            <a:r>
              <a:rPr lang="en-US" sz="750" dirty="0" err="1">
                <a:latin typeface="Arial" charset="0"/>
                <a:ea typeface="Arial" charset="0"/>
                <a:cs typeface="Arial" charset="0"/>
              </a:rPr>
              <a:t>InGaAs</a:t>
            </a:r>
            <a:r>
              <a:rPr lang="en-US" sz="750" dirty="0">
                <a:latin typeface="Arial" charset="0"/>
                <a:ea typeface="Arial" charset="0"/>
                <a:cs typeface="Arial" charset="0"/>
              </a:rPr>
              <a:t> channel </a:t>
            </a:r>
            <a:r>
              <a:rPr lang="en-US" sz="750" dirty="0" err="1">
                <a:latin typeface="Arial" charset="0"/>
                <a:ea typeface="Arial" charset="0"/>
                <a:cs typeface="Arial" charset="0"/>
              </a:rPr>
              <a:t>nMOSFETs</a:t>
            </a:r>
            <a:r>
              <a:rPr lang="en-US" sz="750" dirty="0">
                <a:latin typeface="Arial" charset="0"/>
                <a:ea typeface="Arial" charset="0"/>
                <a:cs typeface="Arial" charset="0"/>
              </a:rPr>
              <a:t>", </a:t>
            </a:r>
            <a:r>
              <a:rPr lang="en-US" sz="750" i="1" dirty="0">
                <a:latin typeface="Arial" charset="0"/>
                <a:ea typeface="Arial" charset="0"/>
                <a:cs typeface="Arial" charset="0"/>
              </a:rPr>
              <a:t>IEEE Trans. Device Mater. Rel.</a:t>
            </a:r>
            <a:r>
              <a:rPr lang="en-US" sz="750" dirty="0">
                <a:latin typeface="Arial" charset="0"/>
                <a:ea typeface="Arial" charset="0"/>
                <a:cs typeface="Arial" charset="0"/>
              </a:rPr>
              <a:t>, vol. 13, no. 4, pp. 507-514, 2013.</a:t>
            </a:r>
          </a:p>
        </p:txBody>
      </p:sp>
    </p:spTree>
    <p:extLst>
      <p:ext uri="{BB962C8B-B14F-4D97-AF65-F5344CB8AC3E}">
        <p14:creationId xmlns:p14="http://schemas.microsoft.com/office/powerpoint/2010/main" val="169788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143" y="32657"/>
            <a:ext cx="7406640" cy="857250"/>
          </a:xfrm>
        </p:spPr>
        <p:txBody>
          <a:bodyPr/>
          <a:lstStyle/>
          <a:p>
            <a:r>
              <a:rPr lang="en-US" altLang="zh-CN" b="1" dirty="0">
                <a:latin typeface="Arial"/>
                <a:cs typeface="Arial"/>
              </a:rPr>
              <a:t>TID</a:t>
            </a:r>
            <a:r>
              <a:rPr lang="zh-CN" altLang="en-US" b="1" dirty="0">
                <a:latin typeface="Arial"/>
                <a:cs typeface="Arial"/>
              </a:rPr>
              <a:t> </a:t>
            </a:r>
            <a:r>
              <a:rPr lang="en-US" altLang="zh-CN" b="1" dirty="0">
                <a:latin typeface="Arial"/>
                <a:cs typeface="Arial"/>
              </a:rPr>
              <a:t>Overview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171" y="835990"/>
            <a:ext cx="9144000" cy="4678996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altLang="zh-CN" sz="2400" b="1" dirty="0">
                <a:latin typeface="Arial"/>
                <a:cs typeface="Arial"/>
              </a:rPr>
              <a:t>Previous</a:t>
            </a:r>
            <a:r>
              <a:rPr lang="zh-CN" altLang="en-US" sz="2400" b="1" dirty="0">
                <a:latin typeface="Arial"/>
                <a:cs typeface="Arial"/>
              </a:rPr>
              <a:t> </a:t>
            </a:r>
            <a:r>
              <a:rPr lang="en-US" altLang="zh-CN" sz="2400" b="1" dirty="0">
                <a:latin typeface="Arial"/>
                <a:cs typeface="Arial"/>
              </a:rPr>
              <a:t>work</a:t>
            </a:r>
            <a:endParaRPr lang="en-US" sz="2400" b="1" dirty="0">
              <a:latin typeface="Arial"/>
              <a:cs typeface="Arial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dirty="0">
                <a:latin typeface="Arial"/>
                <a:cs typeface="Arial"/>
              </a:rPr>
              <a:t>B</a:t>
            </a:r>
            <a:r>
              <a:rPr lang="en-US" dirty="0">
                <a:latin typeface="Arial"/>
                <a:cs typeface="Arial"/>
              </a:rPr>
              <a:t>ased on thick Al</a:t>
            </a:r>
            <a:r>
              <a:rPr lang="en-US" baseline="-25000" dirty="0">
                <a:latin typeface="Arial"/>
                <a:cs typeface="Arial"/>
              </a:rPr>
              <a:t>2</a:t>
            </a:r>
            <a:r>
              <a:rPr lang="en-US" dirty="0">
                <a:latin typeface="Arial"/>
                <a:cs typeface="Arial"/>
              </a:rPr>
              <a:t>O</a:t>
            </a:r>
            <a:r>
              <a:rPr lang="en-US" baseline="-25000" dirty="0">
                <a:latin typeface="Arial"/>
                <a:cs typeface="Arial"/>
              </a:rPr>
              <a:t>3</a:t>
            </a:r>
            <a:r>
              <a:rPr lang="en-US" dirty="0">
                <a:latin typeface="Arial"/>
                <a:cs typeface="Arial"/>
              </a:rPr>
              <a:t>, 5 nm-8 nm</a:t>
            </a:r>
            <a:r>
              <a:rPr lang="en-US" baseline="30000" dirty="0">
                <a:latin typeface="Arial"/>
                <a:cs typeface="Arial"/>
              </a:rPr>
              <a:t>[</a:t>
            </a:r>
            <a:r>
              <a:rPr lang="en-US" altLang="zh-CN" baseline="30000" dirty="0">
                <a:latin typeface="Arial"/>
                <a:cs typeface="Arial"/>
              </a:rPr>
              <a:t>3</a:t>
            </a:r>
            <a:r>
              <a:rPr lang="en-US" baseline="30000" dirty="0">
                <a:latin typeface="Arial"/>
                <a:cs typeface="Arial"/>
              </a:rPr>
              <a:t>][</a:t>
            </a:r>
            <a:r>
              <a:rPr lang="en-US" altLang="zh-CN" baseline="30000" dirty="0">
                <a:latin typeface="Arial"/>
                <a:cs typeface="Arial"/>
              </a:rPr>
              <a:t>4</a:t>
            </a:r>
            <a:r>
              <a:rPr lang="en-US" baseline="30000" dirty="0">
                <a:latin typeface="Arial"/>
                <a:cs typeface="Arial"/>
              </a:rPr>
              <a:t>]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Arial"/>
                <a:cs typeface="Arial"/>
              </a:rPr>
              <a:t> No combined stress and irradiation </a:t>
            </a:r>
            <a:r>
              <a:rPr lang="en-US" dirty="0" smtClean="0">
                <a:latin typeface="Arial"/>
                <a:cs typeface="Arial"/>
              </a:rPr>
              <a:t>measurement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306382" y="3620483"/>
            <a:ext cx="184731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620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463" y="132753"/>
            <a:ext cx="884172" cy="9144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653143" y="737420"/>
            <a:ext cx="845132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07/12/2016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24A0-3ABD-E244-98A4-94BC55B0FBAE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964608"/>
              </p:ext>
            </p:extLst>
          </p:nvPr>
        </p:nvGraphicFramePr>
        <p:xfrm>
          <a:off x="1338265" y="1843088"/>
          <a:ext cx="3341687" cy="299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6" name="Graph" r:id="rId4" imgW="3301920" imgH="2962440" progId="Origin50.Graph">
                  <p:embed/>
                </p:oleObj>
              </mc:Choice>
              <mc:Fallback>
                <p:oleObj name="Graph" r:id="rId4" imgW="3301920" imgH="296244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38265" y="1843088"/>
                        <a:ext cx="3341687" cy="29956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7336390"/>
              </p:ext>
            </p:extLst>
          </p:nvPr>
        </p:nvGraphicFramePr>
        <p:xfrm>
          <a:off x="4840288" y="2101852"/>
          <a:ext cx="3378200" cy="279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7" name="Graph" r:id="rId6" imgW="3269160" imgH="2702160" progId="Origin50.Graph">
                  <p:embed/>
                </p:oleObj>
              </mc:Choice>
              <mc:Fallback>
                <p:oleObj name="Graph" r:id="rId6" imgW="3269160" imgH="27021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840288" y="2101852"/>
                        <a:ext cx="3378200" cy="2792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233834" y="5276418"/>
            <a:ext cx="809340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dirty="0">
                <a:latin typeface="Arial" charset="0"/>
                <a:ea typeface="Arial" charset="0"/>
                <a:cs typeface="Arial" charset="0"/>
              </a:rPr>
              <a:t>[</a:t>
            </a:r>
            <a:r>
              <a:rPr lang="en-US" altLang="zh-CN" sz="750" dirty="0">
                <a:latin typeface="Arial" charset="0"/>
                <a:ea typeface="Arial" charset="0"/>
                <a:cs typeface="Arial" charset="0"/>
              </a:rPr>
              <a:t>3</a:t>
            </a:r>
            <a:r>
              <a:rPr lang="en-US" sz="750" dirty="0">
                <a:latin typeface="Arial" charset="0"/>
                <a:ea typeface="Arial" charset="0"/>
                <a:cs typeface="Arial" charset="0"/>
              </a:rPr>
              <a:t>] X. Sun, et al., “Total Ionizing Dose Radiation Effects in Al</a:t>
            </a:r>
            <a:r>
              <a:rPr lang="en-US" sz="750" baseline="-25000" dirty="0">
                <a:latin typeface="Arial" charset="0"/>
                <a:ea typeface="Arial" charset="0"/>
                <a:cs typeface="Arial" charset="0"/>
              </a:rPr>
              <a:t>2</a:t>
            </a:r>
            <a:r>
              <a:rPr lang="en-US" sz="750" dirty="0">
                <a:latin typeface="Arial" charset="0"/>
                <a:ea typeface="Arial" charset="0"/>
                <a:cs typeface="Arial" charset="0"/>
              </a:rPr>
              <a:t>O</a:t>
            </a:r>
            <a:r>
              <a:rPr lang="en-US" sz="750" baseline="-25000" dirty="0">
                <a:latin typeface="Arial" charset="0"/>
                <a:ea typeface="Arial" charset="0"/>
                <a:cs typeface="Arial" charset="0"/>
              </a:rPr>
              <a:t>3</a:t>
            </a:r>
            <a:r>
              <a:rPr lang="en-US" sz="750" dirty="0">
                <a:latin typeface="Arial" charset="0"/>
                <a:ea typeface="Arial" charset="0"/>
                <a:cs typeface="Arial" charset="0"/>
              </a:rPr>
              <a:t>-Gated Ultra-Thin Body In</a:t>
            </a:r>
            <a:r>
              <a:rPr lang="en-US" sz="750" baseline="-25000" dirty="0">
                <a:latin typeface="Arial" charset="0"/>
                <a:ea typeface="Arial" charset="0"/>
                <a:cs typeface="Arial" charset="0"/>
              </a:rPr>
              <a:t>0.7</a:t>
            </a:r>
            <a:r>
              <a:rPr lang="en-US" sz="750" dirty="0">
                <a:latin typeface="Arial" charset="0"/>
                <a:ea typeface="Arial" charset="0"/>
                <a:cs typeface="Arial" charset="0"/>
              </a:rPr>
              <a:t>Ga</a:t>
            </a:r>
            <a:r>
              <a:rPr lang="en-US" sz="750" baseline="-25000" dirty="0">
                <a:latin typeface="Arial" charset="0"/>
                <a:ea typeface="Arial" charset="0"/>
                <a:cs typeface="Arial" charset="0"/>
              </a:rPr>
              <a:t>0.3</a:t>
            </a:r>
            <a:r>
              <a:rPr lang="en-US" sz="750" dirty="0">
                <a:latin typeface="Arial" charset="0"/>
                <a:ea typeface="Arial" charset="0"/>
                <a:cs typeface="Arial" charset="0"/>
              </a:rPr>
              <a:t>As MOSFETs,” </a:t>
            </a:r>
            <a:r>
              <a:rPr lang="en-US" sz="750" i="1" dirty="0">
                <a:latin typeface="Arial" charset="0"/>
                <a:ea typeface="Arial" charset="0"/>
                <a:cs typeface="Arial" charset="0"/>
              </a:rPr>
              <a:t> IEEE Trans. </a:t>
            </a:r>
            <a:r>
              <a:rPr lang="en-US" sz="750" i="1" dirty="0" err="1">
                <a:latin typeface="Arial" charset="0"/>
                <a:ea typeface="Arial" charset="0"/>
                <a:cs typeface="Arial" charset="0"/>
              </a:rPr>
              <a:t>Nucl</a:t>
            </a:r>
            <a:r>
              <a:rPr lang="en-US" sz="750" i="1" dirty="0">
                <a:latin typeface="Arial" charset="0"/>
                <a:ea typeface="Arial" charset="0"/>
                <a:cs typeface="Arial" charset="0"/>
              </a:rPr>
              <a:t>. Sci.,</a:t>
            </a:r>
            <a:r>
              <a:rPr lang="en-US" sz="750" dirty="0">
                <a:latin typeface="Arial" charset="0"/>
                <a:ea typeface="Arial" charset="0"/>
                <a:cs typeface="Arial" charset="0"/>
              </a:rPr>
              <a:t> vol. 60, no. 1, pp. 402-407, 2013.</a:t>
            </a:r>
          </a:p>
          <a:p>
            <a:r>
              <a:rPr lang="en-US" sz="750" dirty="0">
                <a:latin typeface="Arial" charset="0"/>
                <a:ea typeface="Arial" charset="0"/>
                <a:cs typeface="Arial" charset="0"/>
              </a:rPr>
              <a:t>[</a:t>
            </a:r>
            <a:r>
              <a:rPr lang="en-US" altLang="zh-CN" sz="750" dirty="0"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US" sz="750" dirty="0">
                <a:latin typeface="Arial" charset="0"/>
                <a:ea typeface="Arial" charset="0"/>
                <a:cs typeface="Arial" charset="0"/>
              </a:rPr>
              <a:t>] S. Ren, et al., "Total ionizing dose effects in extremely scaled ultra-thin channel nanowire gate-all-around </a:t>
            </a:r>
            <a:r>
              <a:rPr lang="en-US" sz="750" dirty="0" err="1">
                <a:latin typeface="Arial" charset="0"/>
                <a:ea typeface="Arial" charset="0"/>
                <a:cs typeface="Arial" charset="0"/>
              </a:rPr>
              <a:t>InGaAs</a:t>
            </a:r>
            <a:r>
              <a:rPr lang="en-US" sz="750" dirty="0">
                <a:latin typeface="Arial" charset="0"/>
                <a:ea typeface="Arial" charset="0"/>
                <a:cs typeface="Arial" charset="0"/>
              </a:rPr>
              <a:t> MOSFETs,"</a:t>
            </a:r>
            <a:r>
              <a:rPr lang="en-US" sz="750" i="1" dirty="0">
                <a:latin typeface="Arial" charset="0"/>
                <a:ea typeface="Arial" charset="0"/>
                <a:cs typeface="Arial" charset="0"/>
              </a:rPr>
              <a:t> IEEE Trans. </a:t>
            </a:r>
            <a:r>
              <a:rPr lang="en-US" sz="750" i="1" dirty="0" err="1">
                <a:latin typeface="Arial" charset="0"/>
                <a:ea typeface="Arial" charset="0"/>
                <a:cs typeface="Arial" charset="0"/>
              </a:rPr>
              <a:t>Nucl</a:t>
            </a:r>
            <a:r>
              <a:rPr lang="en-US" sz="750" i="1" dirty="0">
                <a:latin typeface="Arial" charset="0"/>
                <a:ea typeface="Arial" charset="0"/>
                <a:cs typeface="Arial" charset="0"/>
              </a:rPr>
              <a:t>. Sci.,</a:t>
            </a:r>
            <a:r>
              <a:rPr lang="en-US" sz="750" dirty="0">
                <a:latin typeface="Arial" charset="0"/>
                <a:ea typeface="Arial" charset="0"/>
                <a:cs typeface="Arial" charset="0"/>
              </a:rPr>
              <a:t> vol. 62, no. 6, pp. 2888-2893, Dec. 2015.</a:t>
            </a:r>
          </a:p>
        </p:txBody>
      </p:sp>
    </p:spTree>
    <p:extLst>
      <p:ext uri="{BB962C8B-B14F-4D97-AF65-F5344CB8AC3E}">
        <p14:creationId xmlns:p14="http://schemas.microsoft.com/office/powerpoint/2010/main" val="178059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143" y="32657"/>
            <a:ext cx="7406640" cy="857250"/>
          </a:xfrm>
        </p:spPr>
        <p:txBody>
          <a:bodyPr/>
          <a:lstStyle/>
          <a:p>
            <a:r>
              <a:rPr lang="en-US" altLang="zh-CN" b="1" dirty="0">
                <a:latin typeface="Arial"/>
                <a:cs typeface="Arial"/>
              </a:rPr>
              <a:t>Experimental</a:t>
            </a:r>
            <a:r>
              <a:rPr lang="zh-CN" altLang="en-US" b="1" dirty="0">
                <a:latin typeface="Arial"/>
                <a:cs typeface="Arial"/>
              </a:rPr>
              <a:t> </a:t>
            </a:r>
            <a:r>
              <a:rPr lang="en-US" altLang="zh-CN" b="1" dirty="0">
                <a:latin typeface="Arial"/>
                <a:cs typeface="Arial"/>
              </a:rPr>
              <a:t>Details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171" y="835989"/>
            <a:ext cx="9144000" cy="4765237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zh-CN" altLang="en-US" sz="2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altLang="zh-CN" sz="2400" b="1" dirty="0">
                <a:latin typeface="Arial" charset="0"/>
                <a:ea typeface="Arial" charset="0"/>
                <a:cs typeface="Arial" charset="0"/>
              </a:rPr>
              <a:t>Device under test</a:t>
            </a:r>
            <a:endParaRPr lang="en-US" sz="2400" dirty="0">
              <a:latin typeface="Arial" charset="0"/>
              <a:ea typeface="Arial" charset="0"/>
              <a:cs typeface="Arial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zh-CN" altLang="en-US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Gate dielectric: 2.5 nm HfO</a:t>
            </a:r>
            <a:r>
              <a:rPr lang="en-US" baseline="-25000" dirty="0">
                <a:latin typeface="Arial" charset="0"/>
                <a:ea typeface="Arial" charset="0"/>
                <a:cs typeface="Arial" charset="0"/>
              </a:rPr>
              <a:t>2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, capacitance equivalent thickness=1.7 n</a:t>
            </a:r>
            <a:r>
              <a:rPr lang="en-US" altLang="zh-CN" dirty="0">
                <a:latin typeface="Arial" charset="0"/>
                <a:ea typeface="Arial" charset="0"/>
                <a:cs typeface="Arial" charset="0"/>
              </a:rPr>
              <a:t>m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zh-CN" altLang="en-US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altLang="zh-CN" dirty="0">
                <a:latin typeface="Arial" charset="0"/>
                <a:ea typeface="Arial" charset="0"/>
                <a:cs typeface="Arial" charset="0"/>
              </a:rPr>
              <a:t>Mesa isolation (no isolation oxide)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zh-CN" altLang="en-US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altLang="zh-CN" dirty="0">
                <a:latin typeface="Arial" charset="0"/>
                <a:ea typeface="Arial" charset="0"/>
                <a:cs typeface="Arial" charset="0"/>
              </a:rPr>
              <a:t>Q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uantum-well channel confines both electrons and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holes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altLang="zh-CN" sz="2000" b="1" dirty="0" smtClean="0">
              <a:latin typeface="Arial"/>
              <a:cs typeface="Arial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en-US" altLang="zh-CN" sz="2000" b="1" dirty="0">
              <a:latin typeface="Arial"/>
              <a:cs typeface="Arial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en-US" altLang="zh-CN" sz="2000" b="1" dirty="0" smtClean="0">
              <a:latin typeface="Arial"/>
              <a:cs typeface="Arial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en-US" altLang="zh-CN" sz="2000" b="1" dirty="0">
              <a:latin typeface="Arial"/>
              <a:cs typeface="Arial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en-US" altLang="zh-CN" sz="2000" b="1" dirty="0" smtClean="0">
              <a:latin typeface="Arial"/>
              <a:cs typeface="Arial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en-US" altLang="zh-CN" sz="2000" b="1" dirty="0">
              <a:latin typeface="Arial"/>
              <a:cs typeface="Arial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altLang="zh-CN" sz="2400" b="1" dirty="0" smtClean="0">
                <a:latin typeface="Arial" charset="0"/>
                <a:ea typeface="Arial" charset="0"/>
                <a:cs typeface="Arial" charset="0"/>
              </a:rPr>
              <a:t> X-ray</a:t>
            </a:r>
            <a:r>
              <a:rPr lang="zh-CN" altLang="en-US" sz="24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altLang="zh-CN" sz="2400" b="1" dirty="0" smtClean="0">
                <a:latin typeface="Arial" charset="0"/>
                <a:ea typeface="Arial" charset="0"/>
                <a:cs typeface="Arial" charset="0"/>
              </a:rPr>
              <a:t>irradiation</a:t>
            </a:r>
            <a:endParaRPr lang="en-US" altLang="zh-CN" sz="2400" dirty="0" smtClean="0">
              <a:latin typeface="Arial" charset="0"/>
              <a:ea typeface="Arial" charset="0"/>
              <a:cs typeface="Arial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zh-CN" altLang="en-US" dirty="0" smtClean="0">
                <a:latin typeface="Arial"/>
                <a:cs typeface="Arial"/>
              </a:rPr>
              <a:t> </a:t>
            </a:r>
            <a:r>
              <a:rPr lang="en-US" altLang="zh-CN" dirty="0">
                <a:latin typeface="Arial"/>
                <a:cs typeface="Arial"/>
              </a:rPr>
              <a:t>31.5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dirty="0" err="1">
                <a:latin typeface="Arial"/>
                <a:cs typeface="Arial"/>
              </a:rPr>
              <a:t>krad</a:t>
            </a:r>
            <a:r>
              <a:rPr lang="en-US" altLang="zh-CN" dirty="0">
                <a:latin typeface="Arial"/>
                <a:cs typeface="Arial"/>
              </a:rPr>
              <a:t>(SiO</a:t>
            </a:r>
            <a:r>
              <a:rPr lang="en-US" altLang="zh-CN" baseline="-25000" dirty="0">
                <a:latin typeface="Arial"/>
                <a:cs typeface="Arial"/>
              </a:rPr>
              <a:t>2</a:t>
            </a:r>
            <a:r>
              <a:rPr lang="en-US" altLang="zh-CN" dirty="0">
                <a:latin typeface="Arial"/>
                <a:cs typeface="Arial"/>
              </a:rPr>
              <a:t>)/min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dirty="0">
                <a:latin typeface="Arial"/>
                <a:cs typeface="Arial"/>
              </a:rPr>
              <a:t>Bias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dirty="0">
                <a:latin typeface="Arial"/>
                <a:cs typeface="Arial"/>
              </a:rPr>
              <a:t>during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dirty="0">
                <a:latin typeface="Arial"/>
                <a:cs typeface="Arial"/>
              </a:rPr>
              <a:t>irradiation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i="1" dirty="0">
                <a:latin typeface="Arial"/>
                <a:cs typeface="Arial"/>
              </a:rPr>
              <a:t>V</a:t>
            </a:r>
            <a:r>
              <a:rPr lang="en-US" altLang="zh-CN" baseline="-25000" dirty="0">
                <a:latin typeface="Arial"/>
                <a:cs typeface="Arial"/>
              </a:rPr>
              <a:t>G</a:t>
            </a:r>
            <a:r>
              <a:rPr lang="en-US" altLang="zh-CN" dirty="0">
                <a:latin typeface="Arial"/>
                <a:cs typeface="Arial"/>
              </a:rPr>
              <a:t>=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dirty="0">
                <a:latin typeface="Arial"/>
                <a:cs typeface="Arial"/>
              </a:rPr>
              <a:t>±1.0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dirty="0">
                <a:latin typeface="Arial"/>
                <a:cs typeface="Arial"/>
              </a:rPr>
              <a:t>V,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i="1" dirty="0">
                <a:latin typeface="Arial"/>
                <a:cs typeface="Arial"/>
              </a:rPr>
              <a:t>V</a:t>
            </a:r>
            <a:r>
              <a:rPr lang="en-US" altLang="zh-CN" baseline="-25000" dirty="0">
                <a:latin typeface="Arial"/>
                <a:cs typeface="Arial"/>
              </a:rPr>
              <a:t>D</a:t>
            </a:r>
            <a:r>
              <a:rPr lang="en-US" altLang="zh-CN" dirty="0">
                <a:latin typeface="Arial"/>
                <a:cs typeface="Arial"/>
              </a:rPr>
              <a:t>=</a:t>
            </a:r>
            <a:r>
              <a:rPr lang="en-US" altLang="zh-CN" i="1" dirty="0">
                <a:latin typeface="Arial"/>
                <a:cs typeface="Arial"/>
              </a:rPr>
              <a:t>V</a:t>
            </a:r>
            <a:r>
              <a:rPr lang="en-US" altLang="zh-CN" baseline="-25000" dirty="0">
                <a:latin typeface="Arial"/>
                <a:cs typeface="Arial"/>
              </a:rPr>
              <a:t>S</a:t>
            </a:r>
            <a:r>
              <a:rPr lang="en-US" altLang="zh-CN" dirty="0">
                <a:latin typeface="Arial"/>
                <a:cs typeface="Arial"/>
              </a:rPr>
              <a:t>=0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dirty="0" smtClean="0">
                <a:latin typeface="Arial"/>
                <a:cs typeface="Arial"/>
              </a:rPr>
              <a:t>V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306382" y="3620483"/>
            <a:ext cx="184731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620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463" y="132753"/>
            <a:ext cx="884172" cy="9144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653143" y="737420"/>
            <a:ext cx="845132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243113" y="5296956"/>
            <a:ext cx="823686" cy="304271"/>
          </a:xfrm>
        </p:spPr>
        <p:txBody>
          <a:bodyPr/>
          <a:lstStyle/>
          <a:p>
            <a:r>
              <a:rPr lang="en-US" smtClean="0"/>
              <a:t>07/12/2016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24A0-3ABD-E244-98A4-94BC55B0FBAE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629" y="2240522"/>
            <a:ext cx="2478590" cy="2194560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451923" y="2962405"/>
            <a:ext cx="0" cy="750794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020486"/>
              </p:ext>
            </p:extLst>
          </p:nvPr>
        </p:nvGraphicFramePr>
        <p:xfrm>
          <a:off x="3633766" y="2197528"/>
          <a:ext cx="2971330" cy="2468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2" name="Graph" r:id="rId5" imgW="3243600" imgH="2696040" progId="Origin50.Graph">
                  <p:embed/>
                </p:oleObj>
              </mc:Choice>
              <mc:Fallback>
                <p:oleObj name="Graph" r:id="rId5" imgW="3243600" imgH="2696040" progId="Origin50.Grap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3766" y="2197528"/>
                        <a:ext cx="2971330" cy="246888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042" y="2238765"/>
            <a:ext cx="2170309" cy="219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09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143" y="32657"/>
            <a:ext cx="7406640" cy="857250"/>
          </a:xfrm>
        </p:spPr>
        <p:txBody>
          <a:bodyPr/>
          <a:lstStyle/>
          <a:p>
            <a:r>
              <a:rPr lang="en-US" altLang="zh-CN" b="1" dirty="0">
                <a:latin typeface="Arial"/>
                <a:cs typeface="Arial"/>
              </a:rPr>
              <a:t>Gate Bias Dependence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171" y="736815"/>
            <a:ext cx="9144000" cy="4778171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altLang="zh-CN" sz="2400" b="1" i="1" dirty="0">
                <a:latin typeface="Arial"/>
                <a:cs typeface="Arial"/>
              </a:rPr>
              <a:t> V</a:t>
            </a:r>
            <a:r>
              <a:rPr lang="en-US" altLang="zh-CN" sz="2400" b="1" baseline="-25000" dirty="0">
                <a:latin typeface="Arial"/>
                <a:cs typeface="Arial"/>
              </a:rPr>
              <a:t>G </a:t>
            </a:r>
            <a:r>
              <a:rPr lang="en-US" altLang="zh-CN" sz="2400" b="1" dirty="0">
                <a:latin typeface="Arial"/>
                <a:cs typeface="Arial"/>
              </a:rPr>
              <a:t>= +1.0 V, </a:t>
            </a:r>
            <a:r>
              <a:rPr lang="en-US" sz="2400" b="1" i="1" dirty="0" err="1">
                <a:latin typeface="Arial"/>
                <a:cs typeface="Arial"/>
              </a:rPr>
              <a:t>E</a:t>
            </a:r>
            <a:r>
              <a:rPr lang="en-US" sz="2400" b="1" baseline="-25000" dirty="0" err="1">
                <a:latin typeface="Arial"/>
                <a:cs typeface="Arial"/>
              </a:rPr>
              <a:t>ox</a:t>
            </a:r>
            <a:r>
              <a:rPr lang="en-US" sz="2400" b="1" dirty="0">
                <a:latin typeface="Arial"/>
                <a:cs typeface="Arial"/>
              </a:rPr>
              <a:t> = +0.8 MV/cm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Arial"/>
                <a:cs typeface="Arial"/>
              </a:rPr>
              <a:t> Positive </a:t>
            </a:r>
            <a:r>
              <a:rPr lang="en-US" i="1" dirty="0">
                <a:latin typeface="Arial"/>
                <a:cs typeface="Arial"/>
              </a:rPr>
              <a:t>V</a:t>
            </a:r>
            <a:r>
              <a:rPr lang="en-US" baseline="-25000" dirty="0">
                <a:latin typeface="Arial"/>
                <a:cs typeface="Arial"/>
              </a:rPr>
              <a:t>TH</a:t>
            </a:r>
            <a:r>
              <a:rPr lang="en-US" dirty="0">
                <a:latin typeface="Arial"/>
                <a:cs typeface="Arial"/>
              </a:rPr>
              <a:t> shift, net electron trapping due to PBTI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Arial"/>
                <a:cs typeface="Arial"/>
              </a:rPr>
              <a:t> </a:t>
            </a:r>
            <a:r>
              <a:rPr lang="en-US" i="1" dirty="0">
                <a:latin typeface="Arial"/>
                <a:cs typeface="Arial"/>
              </a:rPr>
              <a:t>I</a:t>
            </a:r>
            <a:r>
              <a:rPr lang="en-US" baseline="-25000" dirty="0">
                <a:latin typeface="Arial"/>
                <a:cs typeface="Arial"/>
              </a:rPr>
              <a:t>ON</a:t>
            </a:r>
            <a:r>
              <a:rPr lang="en-US" dirty="0">
                <a:latin typeface="Arial"/>
                <a:cs typeface="Arial"/>
              </a:rPr>
              <a:t> decreases 26 %, </a:t>
            </a:r>
            <a:r>
              <a:rPr lang="en-US" i="1" dirty="0">
                <a:latin typeface="Arial"/>
                <a:cs typeface="Arial"/>
              </a:rPr>
              <a:t>I</a:t>
            </a:r>
            <a:r>
              <a:rPr lang="en-US" baseline="-25000" dirty="0">
                <a:latin typeface="Arial"/>
                <a:cs typeface="Arial"/>
              </a:rPr>
              <a:t>OFF</a:t>
            </a:r>
            <a:r>
              <a:rPr lang="en-US" dirty="0">
                <a:latin typeface="Arial"/>
                <a:cs typeface="Arial"/>
              </a:rPr>
              <a:t> increases 6%, more scattering</a:t>
            </a:r>
            <a:endParaRPr lang="en-US" sz="2400" b="1" dirty="0">
              <a:latin typeface="Arial"/>
              <a:cs typeface="Arial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altLang="zh-CN" sz="2400" b="1" i="1" dirty="0">
                <a:latin typeface="Arial"/>
                <a:cs typeface="Arial"/>
              </a:rPr>
              <a:t>V</a:t>
            </a:r>
            <a:r>
              <a:rPr lang="en-US" altLang="zh-CN" sz="2400" b="1" baseline="-25000" dirty="0">
                <a:latin typeface="Arial"/>
                <a:cs typeface="Arial"/>
              </a:rPr>
              <a:t>G </a:t>
            </a:r>
            <a:r>
              <a:rPr lang="en-US" altLang="zh-CN" sz="2400" b="1" dirty="0">
                <a:latin typeface="Arial"/>
                <a:cs typeface="Arial"/>
              </a:rPr>
              <a:t>= -1.0 V, </a:t>
            </a:r>
            <a:r>
              <a:rPr lang="en-US" sz="2400" b="1" i="1" dirty="0" err="1">
                <a:latin typeface="Arial"/>
                <a:cs typeface="Arial"/>
              </a:rPr>
              <a:t>E</a:t>
            </a:r>
            <a:r>
              <a:rPr lang="en-US" sz="2400" b="1" baseline="-25000" dirty="0" err="1">
                <a:latin typeface="Arial"/>
                <a:cs typeface="Arial"/>
              </a:rPr>
              <a:t>ox</a:t>
            </a:r>
            <a:r>
              <a:rPr lang="en-US" sz="2400" b="1" dirty="0">
                <a:latin typeface="Arial"/>
                <a:cs typeface="Arial"/>
              </a:rPr>
              <a:t> = -0.8 MV/cm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i="1" dirty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Negative </a:t>
            </a:r>
            <a:r>
              <a:rPr lang="en-US" i="1" dirty="0">
                <a:latin typeface="Arial"/>
                <a:cs typeface="Arial"/>
              </a:rPr>
              <a:t>V</a:t>
            </a:r>
            <a:r>
              <a:rPr lang="en-US" baseline="-25000" dirty="0">
                <a:latin typeface="Arial"/>
                <a:cs typeface="Arial"/>
              </a:rPr>
              <a:t>TH</a:t>
            </a:r>
            <a:r>
              <a:rPr lang="en-US" dirty="0">
                <a:latin typeface="Arial"/>
                <a:cs typeface="Arial"/>
              </a:rPr>
              <a:t> shift, net hole trapping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i="1" dirty="0">
                <a:latin typeface="Arial"/>
                <a:cs typeface="Arial"/>
              </a:rPr>
              <a:t> I</a:t>
            </a:r>
            <a:r>
              <a:rPr lang="en-US" baseline="-25000" dirty="0">
                <a:latin typeface="Arial"/>
                <a:cs typeface="Arial"/>
              </a:rPr>
              <a:t>ON  </a:t>
            </a:r>
            <a:r>
              <a:rPr lang="en-US" dirty="0">
                <a:latin typeface="Arial"/>
                <a:cs typeface="Arial"/>
              </a:rPr>
              <a:t>decreases 4 %, </a:t>
            </a:r>
            <a:r>
              <a:rPr lang="en-US" i="1" dirty="0">
                <a:latin typeface="Arial"/>
                <a:cs typeface="Arial"/>
              </a:rPr>
              <a:t>I</a:t>
            </a:r>
            <a:r>
              <a:rPr lang="en-US" baseline="-25000" dirty="0">
                <a:latin typeface="Arial"/>
                <a:cs typeface="Arial"/>
              </a:rPr>
              <a:t>OFF  </a:t>
            </a:r>
            <a:r>
              <a:rPr lang="en-US" dirty="0">
                <a:latin typeface="Arial"/>
                <a:cs typeface="Arial"/>
              </a:rPr>
              <a:t>increases </a:t>
            </a:r>
            <a:r>
              <a:rPr lang="en-US" dirty="0" smtClean="0">
                <a:latin typeface="Arial"/>
                <a:cs typeface="Arial"/>
              </a:rPr>
              <a:t>2X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306382" y="3620483"/>
            <a:ext cx="184731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620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463" y="132753"/>
            <a:ext cx="884172" cy="9144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653143" y="737420"/>
            <a:ext cx="845132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07/12/2016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24A0-3ABD-E244-98A4-94BC55B0FBAE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6108272"/>
              </p:ext>
            </p:extLst>
          </p:nvPr>
        </p:nvGraphicFramePr>
        <p:xfrm>
          <a:off x="5323639" y="2788920"/>
          <a:ext cx="3848397" cy="2926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4" name="Graph" r:id="rId4" imgW="1242720" imgH="943560" progId="Origin50.Graph">
                  <p:embed/>
                </p:oleObj>
              </mc:Choice>
              <mc:Fallback>
                <p:oleObj name="Graph" r:id="rId4" imgW="1242720" imgH="943560" progId="Origin50.Grap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3639" y="2788920"/>
                        <a:ext cx="3848397" cy="2926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2323954"/>
              </p:ext>
            </p:extLst>
          </p:nvPr>
        </p:nvGraphicFramePr>
        <p:xfrm>
          <a:off x="1410874" y="2788920"/>
          <a:ext cx="3942374" cy="2926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5" name="Graph" r:id="rId6" imgW="1242720" imgH="936720" progId="Origin50.Graph">
                  <p:embed/>
                </p:oleObj>
              </mc:Choice>
              <mc:Fallback>
                <p:oleObj name="Graph" r:id="rId6" imgW="1242720" imgH="936720" progId="Origin50.Grap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0874" y="2788920"/>
                        <a:ext cx="3942374" cy="2926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29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143" y="32657"/>
            <a:ext cx="7406640" cy="857250"/>
          </a:xfrm>
        </p:spPr>
        <p:txBody>
          <a:bodyPr/>
          <a:lstStyle/>
          <a:p>
            <a:r>
              <a:rPr lang="en-US" altLang="zh-CN" b="1" dirty="0">
                <a:latin typeface="Arial"/>
                <a:cs typeface="Arial"/>
              </a:rPr>
              <a:t>Gate Bias Dependence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171" y="736815"/>
            <a:ext cx="9144000" cy="4778171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b="1" dirty="0">
                <a:latin typeface="Arial"/>
                <a:cs typeface="Arial"/>
              </a:rPr>
              <a:t>Subthreshold swing and </a:t>
            </a:r>
            <a:r>
              <a:rPr lang="en-US" sz="2400" b="1" dirty="0" err="1">
                <a:latin typeface="Arial"/>
                <a:cs typeface="Arial"/>
              </a:rPr>
              <a:t>transconductance</a:t>
            </a:r>
            <a:endParaRPr lang="en-US" sz="2400" b="1" dirty="0">
              <a:latin typeface="Arial"/>
              <a:cs typeface="Arial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Arial"/>
                <a:cs typeface="Arial"/>
              </a:rPr>
              <a:t> SS and </a:t>
            </a:r>
            <a:r>
              <a:rPr lang="en-US" i="1" dirty="0">
                <a:latin typeface="Arial"/>
                <a:cs typeface="Arial"/>
              </a:rPr>
              <a:t>g</a:t>
            </a:r>
            <a:r>
              <a:rPr lang="en-US" baseline="-25000" dirty="0">
                <a:latin typeface="Arial"/>
                <a:cs typeface="Arial"/>
              </a:rPr>
              <a:t>m</a:t>
            </a:r>
            <a:r>
              <a:rPr lang="en-US" dirty="0">
                <a:latin typeface="Arial"/>
                <a:cs typeface="Arial"/>
              </a:rPr>
              <a:t> degradation at </a:t>
            </a:r>
            <a:r>
              <a:rPr lang="en-US" i="1" dirty="0">
                <a:latin typeface="Arial"/>
                <a:cs typeface="Arial"/>
              </a:rPr>
              <a:t>V</a:t>
            </a:r>
            <a:r>
              <a:rPr lang="en-US" baseline="-25000" dirty="0">
                <a:latin typeface="Arial"/>
                <a:cs typeface="Arial"/>
              </a:rPr>
              <a:t>G</a:t>
            </a:r>
            <a:r>
              <a:rPr lang="en-US" dirty="0">
                <a:latin typeface="Arial"/>
                <a:cs typeface="Arial"/>
              </a:rPr>
              <a:t>=-1.0 V is less than half at </a:t>
            </a:r>
            <a:r>
              <a:rPr lang="en-US" i="1" dirty="0">
                <a:latin typeface="Arial"/>
                <a:cs typeface="Arial"/>
              </a:rPr>
              <a:t>V</a:t>
            </a:r>
            <a:r>
              <a:rPr lang="en-US" baseline="-25000" dirty="0">
                <a:latin typeface="Arial"/>
                <a:cs typeface="Arial"/>
              </a:rPr>
              <a:t>G</a:t>
            </a:r>
            <a:r>
              <a:rPr lang="en-US" dirty="0">
                <a:latin typeface="Arial"/>
                <a:cs typeface="Arial"/>
              </a:rPr>
              <a:t>=+1.0 V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dirty="0">
                <a:latin typeface="Arial"/>
                <a:cs typeface="Arial"/>
              </a:rPr>
              <a:t>SS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dirty="0">
                <a:latin typeface="Arial"/>
                <a:cs typeface="Arial"/>
              </a:rPr>
              <a:t>degradation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dirty="0">
                <a:latin typeface="Arial"/>
                <a:cs typeface="Arial"/>
              </a:rPr>
              <a:t>correlates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dirty="0">
                <a:latin typeface="Arial"/>
                <a:cs typeface="Arial"/>
              </a:rPr>
              <a:t>well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dirty="0">
                <a:latin typeface="Arial"/>
                <a:cs typeface="Arial"/>
              </a:rPr>
              <a:t>with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i="1" dirty="0">
                <a:latin typeface="Arial"/>
                <a:cs typeface="Arial"/>
              </a:rPr>
              <a:t>g</a:t>
            </a:r>
            <a:r>
              <a:rPr lang="en-US" baseline="-25000" dirty="0">
                <a:latin typeface="Arial"/>
                <a:cs typeface="Arial"/>
              </a:rPr>
              <a:t>m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dirty="0">
                <a:latin typeface="Arial"/>
                <a:cs typeface="Arial"/>
              </a:rPr>
              <a:t>degradation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zh-CN" altLang="en-US" sz="1700" dirty="0">
                <a:latin typeface="Arial"/>
                <a:cs typeface="Arial"/>
              </a:rPr>
              <a:t> </a:t>
            </a:r>
            <a:r>
              <a:rPr lang="en-US" altLang="zh-CN" sz="1700" dirty="0">
                <a:latin typeface="Arial"/>
                <a:cs typeface="Arial"/>
              </a:rPr>
              <a:t>Interface traps and border traps are generated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1700" dirty="0">
                <a:latin typeface="Arial"/>
                <a:cs typeface="Arial"/>
              </a:rPr>
              <a:t> Electrons/holes </a:t>
            </a:r>
            <a:r>
              <a:rPr lang="en-US" sz="1700" dirty="0" err="1">
                <a:latin typeface="Arial"/>
                <a:cs typeface="Arial"/>
              </a:rPr>
              <a:t>detrap</a:t>
            </a:r>
            <a:r>
              <a:rPr lang="en-US" sz="1700" dirty="0">
                <a:latin typeface="Arial"/>
                <a:cs typeface="Arial"/>
              </a:rPr>
              <a:t> during </a:t>
            </a:r>
            <a:r>
              <a:rPr lang="en-US" sz="1700" dirty="0" smtClean="0">
                <a:latin typeface="Arial"/>
                <a:cs typeface="Arial"/>
              </a:rPr>
              <a:t>annealing</a:t>
            </a:r>
            <a:endParaRPr lang="en-US" sz="1700" dirty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306382" y="3620483"/>
            <a:ext cx="184731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620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463" y="132753"/>
            <a:ext cx="884172" cy="9144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653143" y="737420"/>
            <a:ext cx="845132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07/12/2016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24A0-3ABD-E244-98A4-94BC55B0FBAE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6750661"/>
              </p:ext>
            </p:extLst>
          </p:nvPr>
        </p:nvGraphicFramePr>
        <p:xfrm>
          <a:off x="5162330" y="2651712"/>
          <a:ext cx="3960759" cy="2926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12" name="Graph" r:id="rId4" imgW="3987720" imgH="2826000" progId="Origin50.Graph">
                  <p:embed/>
                </p:oleObj>
              </mc:Choice>
              <mc:Fallback>
                <p:oleObj name="Graph" r:id="rId4" imgW="3987720" imgH="2826000" progId="Origin50.Grap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2330" y="2651712"/>
                        <a:ext cx="3960759" cy="2926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631668"/>
              </p:ext>
            </p:extLst>
          </p:nvPr>
        </p:nvGraphicFramePr>
        <p:xfrm>
          <a:off x="1094459" y="2651712"/>
          <a:ext cx="4083756" cy="2926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13" name="Graph" r:id="rId6" imgW="3933000" imgH="2809440" progId="Origin50.Graph">
                  <p:embed/>
                </p:oleObj>
              </mc:Choice>
              <mc:Fallback>
                <p:oleObj name="Graph" r:id="rId6" imgW="3933000" imgH="2809440" progId="Origin50.Grap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4459" y="2651712"/>
                        <a:ext cx="4083756" cy="2926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428717" y="2358581"/>
            <a:ext cx="1394934" cy="3693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b="1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+1.0 V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83148" y="2358581"/>
            <a:ext cx="1337226" cy="3693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b="1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-1.0 V</a:t>
            </a:r>
          </a:p>
        </p:txBody>
      </p:sp>
    </p:spTree>
    <p:extLst>
      <p:ext uri="{BB962C8B-B14F-4D97-AF65-F5344CB8AC3E}">
        <p14:creationId xmlns:p14="http://schemas.microsoft.com/office/powerpoint/2010/main" val="211655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143" y="32657"/>
            <a:ext cx="7406640" cy="857250"/>
          </a:xfrm>
        </p:spPr>
        <p:txBody>
          <a:bodyPr/>
          <a:lstStyle/>
          <a:p>
            <a:r>
              <a:rPr lang="en-US" altLang="zh-CN" b="1" dirty="0">
                <a:latin typeface="Arial"/>
                <a:cs typeface="Arial"/>
              </a:rPr>
              <a:t>Gate Bias Dependence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171" y="736815"/>
            <a:ext cx="9144000" cy="4778171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b="1" dirty="0">
                <a:latin typeface="Arial"/>
                <a:cs typeface="Arial"/>
              </a:rPr>
              <a:t>Stress induced 𝚫</a:t>
            </a:r>
            <a:r>
              <a:rPr lang="en-US" sz="2400" b="1" i="1" dirty="0">
                <a:latin typeface="Arial"/>
                <a:cs typeface="Arial"/>
              </a:rPr>
              <a:t>V</a:t>
            </a:r>
            <a:r>
              <a:rPr lang="en-US" sz="2400" b="1" baseline="-25000" dirty="0">
                <a:latin typeface="Arial"/>
                <a:cs typeface="Arial"/>
              </a:rPr>
              <a:t>TH</a:t>
            </a:r>
            <a:r>
              <a:rPr lang="en-US" sz="2400" b="1" dirty="0">
                <a:latin typeface="Arial"/>
                <a:cs typeface="Arial"/>
              </a:rPr>
              <a:t> is measured and subtracted from biased TID response</a:t>
            </a:r>
            <a:endParaRPr lang="en-US" sz="2000" i="1" dirty="0">
              <a:latin typeface="Arial"/>
              <a:cs typeface="Arial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i="1" dirty="0">
                <a:latin typeface="Arial"/>
                <a:cs typeface="Arial"/>
              </a:rPr>
              <a:t> V</a:t>
            </a:r>
            <a:r>
              <a:rPr lang="en-US" baseline="-25000" dirty="0">
                <a:latin typeface="Arial"/>
                <a:cs typeface="Arial"/>
              </a:rPr>
              <a:t>G</a:t>
            </a:r>
            <a:r>
              <a:rPr lang="en-US" dirty="0">
                <a:latin typeface="Arial"/>
                <a:cs typeface="Arial"/>
              </a:rPr>
              <a:t>=+1.0 V, PBTI, net electron trapping</a:t>
            </a:r>
            <a:endParaRPr lang="en-US" i="1" dirty="0">
              <a:latin typeface="Arial"/>
              <a:cs typeface="Arial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i="1" dirty="0">
                <a:latin typeface="Arial"/>
                <a:cs typeface="Arial"/>
              </a:rPr>
              <a:t> V</a:t>
            </a:r>
            <a:r>
              <a:rPr lang="en-US" baseline="-25000" dirty="0">
                <a:latin typeface="Arial"/>
                <a:cs typeface="Arial"/>
              </a:rPr>
              <a:t>G</a:t>
            </a:r>
            <a:r>
              <a:rPr lang="en-US" dirty="0">
                <a:latin typeface="Arial"/>
                <a:cs typeface="Arial"/>
              </a:rPr>
              <a:t>=-1.0 V, NBTI, net hole trapping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zh-CN" altLang="en-US" b="1" dirty="0">
                <a:latin typeface="Arial"/>
                <a:cs typeface="Arial"/>
              </a:rPr>
              <a:t> </a:t>
            </a:r>
            <a:r>
              <a:rPr lang="en-US" altLang="zh-CN" dirty="0">
                <a:latin typeface="Arial"/>
                <a:cs typeface="Arial"/>
              </a:rPr>
              <a:t>After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dirty="0">
                <a:latin typeface="Arial"/>
                <a:cs typeface="Arial"/>
              </a:rPr>
              <a:t>subtraction,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dirty="0">
                <a:latin typeface="Arial"/>
                <a:cs typeface="Arial"/>
              </a:rPr>
              <a:t>hole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dirty="0">
                <a:latin typeface="Arial"/>
                <a:cs typeface="Arial"/>
              </a:rPr>
              <a:t>trapping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dirty="0">
                <a:latin typeface="Arial"/>
                <a:cs typeface="Arial"/>
              </a:rPr>
              <a:t>in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dirty="0">
                <a:latin typeface="Arial"/>
                <a:cs typeface="Arial"/>
              </a:rPr>
              <a:t>both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i="1" dirty="0">
                <a:latin typeface="Arial"/>
                <a:cs typeface="Arial"/>
              </a:rPr>
              <a:t>V</a:t>
            </a:r>
            <a:r>
              <a:rPr lang="en-US" baseline="-25000" dirty="0">
                <a:latin typeface="Arial"/>
                <a:cs typeface="Arial"/>
              </a:rPr>
              <a:t>G</a:t>
            </a:r>
            <a:r>
              <a:rPr lang="en-US" dirty="0">
                <a:latin typeface="Arial"/>
                <a:cs typeface="Arial"/>
              </a:rPr>
              <a:t>=</a:t>
            </a:r>
            <a:r>
              <a:rPr lang="en-US" altLang="zh-CN" dirty="0">
                <a:latin typeface="Arial"/>
                <a:cs typeface="Arial"/>
              </a:rPr>
              <a:t>±</a:t>
            </a:r>
            <a:r>
              <a:rPr lang="en-US" dirty="0">
                <a:latin typeface="Arial"/>
                <a:cs typeface="Arial"/>
              </a:rPr>
              <a:t>1.0 </a:t>
            </a:r>
            <a:r>
              <a:rPr lang="en-US" dirty="0" smtClean="0">
                <a:latin typeface="Arial"/>
                <a:cs typeface="Arial"/>
              </a:rPr>
              <a:t>V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463" y="132753"/>
            <a:ext cx="884172" cy="9144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653143" y="737420"/>
            <a:ext cx="845132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07/12/2016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24A0-3ABD-E244-98A4-94BC55B0FB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556359" y="2489923"/>
            <a:ext cx="1394934" cy="3693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b="1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+1.0 V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28781" y="2489923"/>
            <a:ext cx="1337226" cy="3693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b="1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-1.0 V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54746" y="2489923"/>
            <a:ext cx="1133644" cy="3693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Pure TID</a:t>
            </a:r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0860924"/>
              </p:ext>
            </p:extLst>
          </p:nvPr>
        </p:nvGraphicFramePr>
        <p:xfrm>
          <a:off x="563182" y="2859255"/>
          <a:ext cx="3193203" cy="2468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54" name="Graph" r:id="rId4" imgW="3578760" imgH="2760840" progId="Origin50.Graph">
                  <p:embed/>
                </p:oleObj>
              </mc:Choice>
              <mc:Fallback>
                <p:oleObj name="Graph" r:id="rId4" imgW="3578760" imgH="2760840" progId="Origin50.Grap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182" y="2859255"/>
                        <a:ext cx="3193203" cy="24688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3973857"/>
              </p:ext>
            </p:extLst>
          </p:nvPr>
        </p:nvGraphicFramePr>
        <p:xfrm>
          <a:off x="3565600" y="2859255"/>
          <a:ext cx="3136945" cy="2468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55" name="Graph" r:id="rId6" imgW="3626280" imgH="2774160" progId="Origin50.Graph">
                  <p:embed/>
                </p:oleObj>
              </mc:Choice>
              <mc:Fallback>
                <p:oleObj name="Graph" r:id="rId6" imgW="3626280" imgH="2774160" progId="Origin50.Grap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5600" y="2859255"/>
                        <a:ext cx="3136945" cy="24688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0494977"/>
              </p:ext>
            </p:extLst>
          </p:nvPr>
        </p:nvGraphicFramePr>
        <p:xfrm>
          <a:off x="6511759" y="2901379"/>
          <a:ext cx="3140243" cy="2468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56" name="Graph" r:id="rId8" imgW="3550680" imgH="2800800" progId="Origin50.Graph">
                  <p:embed/>
                </p:oleObj>
              </mc:Choice>
              <mc:Fallback>
                <p:oleObj name="Graph" r:id="rId8" imgW="3550680" imgH="2800800" progId="Origin50.Grap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1759" y="2901379"/>
                        <a:ext cx="3140243" cy="24688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7191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143" y="32657"/>
            <a:ext cx="7406640" cy="857250"/>
          </a:xfrm>
        </p:spPr>
        <p:txBody>
          <a:bodyPr/>
          <a:lstStyle/>
          <a:p>
            <a:r>
              <a:rPr lang="en-US" altLang="zh-CN" b="1" dirty="0">
                <a:latin typeface="Arial"/>
                <a:cs typeface="Arial"/>
              </a:rPr>
              <a:t>Gate Bias Dependence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171" y="736815"/>
            <a:ext cx="9276444" cy="4778171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altLang="zh-CN" sz="2400" b="1" dirty="0">
                <a:latin typeface="Arial"/>
                <a:cs typeface="Arial"/>
              </a:rPr>
              <a:t>More h</a:t>
            </a:r>
            <a:r>
              <a:rPr lang="en-US" sz="2400" b="1" dirty="0">
                <a:latin typeface="Arial"/>
                <a:cs typeface="Arial"/>
              </a:rPr>
              <a:t>ole trapping at </a:t>
            </a:r>
            <a:r>
              <a:rPr lang="en-US" sz="2400" b="1" i="1" dirty="0">
                <a:latin typeface="Arial"/>
                <a:cs typeface="Arial"/>
              </a:rPr>
              <a:t>V</a:t>
            </a:r>
            <a:r>
              <a:rPr lang="en-US" sz="2400" b="1" baseline="-25000" dirty="0">
                <a:latin typeface="Arial"/>
                <a:cs typeface="Arial"/>
              </a:rPr>
              <a:t>G</a:t>
            </a:r>
            <a:r>
              <a:rPr lang="en-US" sz="2400" b="1" dirty="0">
                <a:latin typeface="Arial"/>
                <a:cs typeface="Arial"/>
              </a:rPr>
              <a:t>=+1.0 V than </a:t>
            </a:r>
            <a:r>
              <a:rPr lang="en-US" sz="2400" b="1" i="1" dirty="0">
                <a:latin typeface="Arial"/>
                <a:cs typeface="Arial"/>
              </a:rPr>
              <a:t>V</a:t>
            </a:r>
            <a:r>
              <a:rPr lang="en-US" sz="2400" b="1" baseline="-25000" dirty="0">
                <a:latin typeface="Arial"/>
                <a:cs typeface="Arial"/>
              </a:rPr>
              <a:t>G</a:t>
            </a:r>
            <a:r>
              <a:rPr lang="en-US" sz="2400" b="1" dirty="0">
                <a:latin typeface="Arial"/>
                <a:cs typeface="Arial"/>
              </a:rPr>
              <a:t>=-1.0 V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Arial"/>
                <a:cs typeface="Arial"/>
              </a:rPr>
              <a:t> Hole centroid closer to HfO</a:t>
            </a:r>
            <a:r>
              <a:rPr lang="en-US" baseline="-25000" dirty="0">
                <a:latin typeface="Arial"/>
                <a:cs typeface="Arial"/>
              </a:rPr>
              <a:t>2</a:t>
            </a:r>
            <a:r>
              <a:rPr lang="en-US" dirty="0">
                <a:latin typeface="Arial"/>
                <a:cs typeface="Arial"/>
              </a:rPr>
              <a:t>/</a:t>
            </a:r>
            <a:r>
              <a:rPr lang="en-US" dirty="0" err="1">
                <a:latin typeface="Arial"/>
                <a:cs typeface="Arial"/>
              </a:rPr>
              <a:t>InGaAs</a:t>
            </a:r>
            <a:r>
              <a:rPr lang="en-US" dirty="0">
                <a:latin typeface="Arial"/>
                <a:cs typeface="Arial"/>
              </a:rPr>
              <a:t> interface at </a:t>
            </a:r>
            <a:r>
              <a:rPr lang="en-US" i="1" dirty="0">
                <a:latin typeface="Arial"/>
                <a:cs typeface="Arial"/>
              </a:rPr>
              <a:t>V</a:t>
            </a:r>
            <a:r>
              <a:rPr lang="en-US" baseline="-25000" dirty="0">
                <a:latin typeface="Arial"/>
                <a:cs typeface="Arial"/>
              </a:rPr>
              <a:t>G</a:t>
            </a:r>
            <a:r>
              <a:rPr lang="en-US" dirty="0">
                <a:latin typeface="Arial"/>
                <a:cs typeface="Arial"/>
              </a:rPr>
              <a:t>=+1.0 V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dirty="0">
                <a:latin typeface="Arial"/>
                <a:cs typeface="Arial"/>
              </a:rPr>
              <a:t>than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i="1" dirty="0">
                <a:latin typeface="Arial"/>
                <a:cs typeface="Arial"/>
              </a:rPr>
              <a:t>V</a:t>
            </a:r>
            <a:r>
              <a:rPr lang="en-US" baseline="-25000" dirty="0">
                <a:latin typeface="Arial"/>
                <a:cs typeface="Arial"/>
              </a:rPr>
              <a:t>G</a:t>
            </a:r>
            <a:r>
              <a:rPr lang="en-US" dirty="0">
                <a:latin typeface="Arial"/>
                <a:cs typeface="Arial"/>
              </a:rPr>
              <a:t>=</a:t>
            </a:r>
            <a:r>
              <a:rPr lang="en-US" altLang="zh-CN" dirty="0">
                <a:latin typeface="Arial"/>
                <a:cs typeface="Arial"/>
              </a:rPr>
              <a:t>-</a:t>
            </a:r>
            <a:r>
              <a:rPr lang="en-US" dirty="0">
                <a:latin typeface="Arial"/>
                <a:cs typeface="Arial"/>
              </a:rPr>
              <a:t>1.0 V</a:t>
            </a:r>
            <a:r>
              <a:rPr lang="zh-CN" altLang="en-US" dirty="0">
                <a:latin typeface="Arial"/>
                <a:cs typeface="Arial"/>
              </a:rPr>
              <a:t> </a:t>
            </a:r>
            <a:endParaRPr lang="en-US" dirty="0">
              <a:latin typeface="Arial"/>
              <a:cs typeface="Arial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Arial"/>
                <a:cs typeface="Arial"/>
              </a:rPr>
              <a:t> 𝚫</a:t>
            </a:r>
            <a:r>
              <a:rPr lang="en-US" i="1" dirty="0">
                <a:latin typeface="Arial"/>
                <a:cs typeface="Arial"/>
              </a:rPr>
              <a:t>V</a:t>
            </a:r>
            <a:r>
              <a:rPr lang="en-US" baseline="-25000" dirty="0">
                <a:latin typeface="Arial"/>
                <a:cs typeface="Arial"/>
              </a:rPr>
              <a:t>TH</a:t>
            </a:r>
            <a:r>
              <a:rPr lang="en-US" dirty="0">
                <a:latin typeface="Arial"/>
                <a:cs typeface="Arial"/>
              </a:rPr>
              <a:t> is higher at </a:t>
            </a:r>
            <a:r>
              <a:rPr lang="en-US" i="1" dirty="0">
                <a:latin typeface="Arial"/>
                <a:cs typeface="Arial"/>
              </a:rPr>
              <a:t>V</a:t>
            </a:r>
            <a:r>
              <a:rPr lang="en-US" baseline="-25000" dirty="0">
                <a:latin typeface="Arial"/>
                <a:cs typeface="Arial"/>
              </a:rPr>
              <a:t>G</a:t>
            </a:r>
            <a:r>
              <a:rPr lang="en-US" dirty="0">
                <a:latin typeface="Arial"/>
                <a:cs typeface="Arial"/>
              </a:rPr>
              <a:t>=+1.0 V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altLang="zh-CN" dirty="0">
                <a:latin typeface="Arial"/>
                <a:cs typeface="Arial"/>
              </a:rPr>
              <a:t>than</a:t>
            </a:r>
            <a:r>
              <a:rPr lang="zh-CN" altLang="en-US" dirty="0">
                <a:latin typeface="Arial"/>
                <a:cs typeface="Arial"/>
              </a:rPr>
              <a:t> </a:t>
            </a:r>
            <a:r>
              <a:rPr lang="en-US" i="1" dirty="0">
                <a:latin typeface="Arial"/>
                <a:cs typeface="Arial"/>
              </a:rPr>
              <a:t>V</a:t>
            </a:r>
            <a:r>
              <a:rPr lang="en-US" baseline="-25000" dirty="0">
                <a:latin typeface="Arial"/>
                <a:cs typeface="Arial"/>
              </a:rPr>
              <a:t>G</a:t>
            </a:r>
            <a:r>
              <a:rPr lang="en-US" dirty="0">
                <a:latin typeface="Arial"/>
                <a:cs typeface="Arial"/>
              </a:rPr>
              <a:t>=</a:t>
            </a:r>
            <a:r>
              <a:rPr lang="en-US" altLang="zh-CN" dirty="0">
                <a:latin typeface="Arial"/>
                <a:cs typeface="Arial"/>
              </a:rPr>
              <a:t>-</a:t>
            </a:r>
            <a:r>
              <a:rPr lang="en-US" dirty="0">
                <a:latin typeface="Arial"/>
                <a:cs typeface="Arial"/>
              </a:rPr>
              <a:t>1.0 V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463" y="132753"/>
            <a:ext cx="884172" cy="9144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653143" y="737420"/>
            <a:ext cx="845132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07/12/2016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24A0-3ABD-E244-98A4-94BC55B0FB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347292" y="1905285"/>
            <a:ext cx="1394934" cy="3693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b="1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+1.0 V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95024" y="1905285"/>
            <a:ext cx="1337226" cy="3693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b="1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-1.0 V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300" y="2321882"/>
            <a:ext cx="3662100" cy="292608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0089" y="2321882"/>
            <a:ext cx="3927096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61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6691</TotalTime>
  <Words>935</Words>
  <Application>Microsoft Macintosh PowerPoint</Application>
  <PresentationFormat>Custom</PresentationFormat>
  <Paragraphs>130</Paragraphs>
  <Slides>13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Calibri</vt:lpstr>
      <vt:lpstr>Calibri Light</vt:lpstr>
      <vt:lpstr>Courier New</vt:lpstr>
      <vt:lpstr>Helvetica</vt:lpstr>
      <vt:lpstr>宋体</vt:lpstr>
      <vt:lpstr>Arial</vt:lpstr>
      <vt:lpstr>Office Theme</vt:lpstr>
      <vt:lpstr>Graph</vt:lpstr>
      <vt:lpstr>Gate Bias and Geometry Dependence of Total-Ionizing-Dose Effects in InGaAs Quantum-Well MOSFETs</vt:lpstr>
      <vt:lpstr>Outline</vt:lpstr>
      <vt:lpstr>Introduction</vt:lpstr>
      <vt:lpstr>TID Overview</vt:lpstr>
      <vt:lpstr>Experimental Details</vt:lpstr>
      <vt:lpstr>Gate Bias Dependence</vt:lpstr>
      <vt:lpstr>Gate Bias Dependence</vt:lpstr>
      <vt:lpstr>Gate Bias Dependence</vt:lpstr>
      <vt:lpstr>Gate Bias Dependence</vt:lpstr>
      <vt:lpstr>Geometry Dependence</vt:lpstr>
      <vt:lpstr>Geometry Dependence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Device Structure</dc:title>
  <dc:creator>Ni, Kai</dc:creator>
  <cp:lastModifiedBy>Ni, Kai</cp:lastModifiedBy>
  <cp:revision>543</cp:revision>
  <dcterms:created xsi:type="dcterms:W3CDTF">2016-01-20T17:23:56Z</dcterms:created>
  <dcterms:modified xsi:type="dcterms:W3CDTF">2016-07-08T21:29:49Z</dcterms:modified>
</cp:coreProperties>
</file>